
<file path=[Content_Types].xml><?xml version="1.0" encoding="utf-8"?>
<Types xmlns="http://schemas.openxmlformats.org/package/2006/content-types">
  <Default Extension="jpeg" ContentType="image/jpeg"/>
  <Default Extension="jpg" ContentType="image/jpeg"/>
  <Default Extension="m4a" ContentType="audio/mp4"/>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8" r:id="rId3"/>
    <p:sldId id="259" r:id="rId4"/>
    <p:sldId id="270" r:id="rId5"/>
    <p:sldId id="260" r:id="rId6"/>
    <p:sldId id="262" r:id="rId7"/>
    <p:sldId id="261" r:id="rId8"/>
    <p:sldId id="271" r:id="rId9"/>
    <p:sldId id="263" r:id="rId10"/>
    <p:sldId id="266" r:id="rId11"/>
    <p:sldId id="269" r:id="rId12"/>
  </p:sldIdLst>
  <p:sldSz cx="12192000" cy="6858000"/>
  <p:notesSz cx="6858000" cy="9144000"/>
  <p:defaultText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3595" autoAdjust="0"/>
  </p:normalViewPr>
  <p:slideViewPr>
    <p:cSldViewPr snapToGrid="0">
      <p:cViewPr varScale="1">
        <p:scale>
          <a:sx n="77" d="100"/>
          <a:sy n="77" d="100"/>
        </p:scale>
        <p:origin x="91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svg>
</file>

<file path=ppt/media/image4.png>
</file>

<file path=ppt/media/image5.jpg>
</file>

<file path=ppt/media/image6.png>
</file>

<file path=ppt/media/image7.png>
</file>

<file path=ppt/media/image8.png>
</file>

<file path=ppt/media/media1.mp4>
</file>

<file path=ppt/media/media2.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LID4096"/>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1EDF25-0988-4520-9AA3-A7FE30E48EE9}" type="datetimeFigureOut">
              <a:rPr lang="LID4096" smtClean="0"/>
              <a:t>12/21/2023</a:t>
            </a:fld>
            <a:endParaRPr lang="LID4096"/>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LID4096"/>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LID4096"/>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9A488C-09ED-48D9-AA71-2C7789C4EDB4}" type="slidenum">
              <a:rPr lang="LID4096" smtClean="0"/>
              <a:t>‹#›</a:t>
            </a:fld>
            <a:endParaRPr lang="LID4096"/>
          </a:p>
        </p:txBody>
      </p:sp>
    </p:spTree>
    <p:extLst>
      <p:ext uri="{BB962C8B-B14F-4D97-AF65-F5344CB8AC3E}">
        <p14:creationId xmlns:p14="http://schemas.microsoft.com/office/powerpoint/2010/main" val="5670390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1" i="0" dirty="0">
                <a:solidFill>
                  <a:srgbClr val="D1D5DB"/>
                </a:solidFill>
                <a:effectLst/>
                <a:latin typeface="Söhne"/>
              </a:rPr>
              <a:t>Modularity and Reusability</a:t>
            </a:r>
            <a:r>
              <a:rPr lang="en-US" b="0" i="0" dirty="0">
                <a:solidFill>
                  <a:srgbClr val="D1D5DB"/>
                </a:solidFill>
                <a:effectLst/>
                <a:latin typeface="Söhne"/>
              </a:rPr>
              <a:t>: Each component can be developed and maintained separately, promoting code reusability and easier modification without affecting other parts of the application.</a:t>
            </a:r>
          </a:p>
          <a:p>
            <a:pPr algn="l">
              <a:buFont typeface="Arial" panose="020B0604020202020204" pitchFamily="34" charset="0"/>
              <a:buChar char="•"/>
            </a:pPr>
            <a:endParaRPr lang="en-US" b="0" i="0" dirty="0">
              <a:solidFill>
                <a:srgbClr val="D1D5DB"/>
              </a:solidFill>
              <a:effectLst/>
              <a:latin typeface="Söhne"/>
            </a:endParaRPr>
          </a:p>
          <a:p>
            <a:pPr algn="l">
              <a:buFont typeface="Arial" panose="020B0604020202020204" pitchFamily="34" charset="0"/>
              <a:buChar char="•"/>
            </a:pPr>
            <a:r>
              <a:rPr lang="en-US" b="1" i="0" dirty="0">
                <a:solidFill>
                  <a:srgbClr val="D1D5DB"/>
                </a:solidFill>
                <a:effectLst/>
                <a:latin typeface="Söhne"/>
              </a:rPr>
              <a:t>Scalability and Maintainability</a:t>
            </a:r>
            <a:r>
              <a:rPr lang="en-US" b="0" i="0" dirty="0">
                <a:solidFill>
                  <a:srgbClr val="D1D5DB"/>
                </a:solidFill>
                <a:effectLst/>
                <a:latin typeface="Söhne"/>
              </a:rPr>
              <a:t>: MVC's structure allows for easier scalability as new features can be added without major changes to the existing codebase. Additionally, it enhances maintainability by isolating changes within specific components.</a:t>
            </a:r>
          </a:p>
          <a:p>
            <a:pPr algn="l">
              <a:buFont typeface="Arial" panose="020B0604020202020204" pitchFamily="34" charset="0"/>
              <a:buChar char="•"/>
            </a:pPr>
            <a:endParaRPr lang="en-US" b="0" i="0" dirty="0">
              <a:solidFill>
                <a:srgbClr val="D1D5DB"/>
              </a:solidFill>
              <a:effectLst/>
              <a:latin typeface="Söhne"/>
            </a:endParaRPr>
          </a:p>
          <a:p>
            <a:pPr algn="l">
              <a:buFont typeface="Arial" panose="020B0604020202020204" pitchFamily="34" charset="0"/>
              <a:buChar char="•"/>
            </a:pPr>
            <a:r>
              <a:rPr lang="en-US" b="1" i="0" dirty="0">
                <a:solidFill>
                  <a:srgbClr val="D1D5DB"/>
                </a:solidFill>
                <a:effectLst/>
                <a:latin typeface="Söhne"/>
              </a:rPr>
              <a:t>Parallel Development</a:t>
            </a:r>
            <a:r>
              <a:rPr lang="en-US" b="0" i="0" dirty="0">
                <a:solidFill>
                  <a:srgbClr val="D1D5DB"/>
                </a:solidFill>
                <a:effectLst/>
                <a:latin typeface="Söhne"/>
              </a:rPr>
              <a:t>: Different teams or developers can work on different parts (model, view, or controller) simultaneously without interfering with each other's work.</a:t>
            </a:r>
          </a:p>
          <a:p>
            <a:pPr algn="l">
              <a:buFont typeface="Arial" panose="020B0604020202020204" pitchFamily="34" charset="0"/>
              <a:buChar char="•"/>
            </a:pPr>
            <a:endParaRPr lang="en-US" b="0" i="0" dirty="0">
              <a:solidFill>
                <a:srgbClr val="D1D5DB"/>
              </a:solidFill>
              <a:effectLst/>
              <a:latin typeface="Söhne"/>
            </a:endParaRPr>
          </a:p>
          <a:p>
            <a:pPr algn="l">
              <a:buFont typeface="Arial" panose="020B0604020202020204" pitchFamily="34" charset="0"/>
              <a:buChar char="•"/>
            </a:pPr>
            <a:r>
              <a:rPr lang="en-US" b="1" i="0" dirty="0">
                <a:solidFill>
                  <a:srgbClr val="D1D5DB"/>
                </a:solidFill>
                <a:effectLst/>
                <a:latin typeface="Söhne"/>
              </a:rPr>
              <a:t>Testability</a:t>
            </a:r>
            <a:r>
              <a:rPr lang="en-US" b="0" i="0" dirty="0">
                <a:solidFill>
                  <a:srgbClr val="D1D5DB"/>
                </a:solidFill>
                <a:effectLst/>
                <a:latin typeface="Söhne"/>
              </a:rPr>
              <a:t>: Separating concerns allows for easier testing of individual components, facilitating unit testing and ensuring robustness and reliability of the application.</a:t>
            </a:r>
          </a:p>
          <a:p>
            <a:endParaRPr lang="LID4096" dirty="0"/>
          </a:p>
        </p:txBody>
      </p:sp>
      <p:sp>
        <p:nvSpPr>
          <p:cNvPr id="4" name="Slide Number Placeholder 3"/>
          <p:cNvSpPr>
            <a:spLocks noGrp="1"/>
          </p:cNvSpPr>
          <p:nvPr>
            <p:ph type="sldNum" sz="quarter" idx="5"/>
          </p:nvPr>
        </p:nvSpPr>
        <p:spPr/>
        <p:txBody>
          <a:bodyPr/>
          <a:lstStyle/>
          <a:p>
            <a:fld id="{BC9A488C-09ED-48D9-AA71-2C7789C4EDB4}" type="slidenum">
              <a:rPr lang="LID4096" smtClean="0"/>
              <a:t>2</a:t>
            </a:fld>
            <a:endParaRPr lang="LID4096"/>
          </a:p>
        </p:txBody>
      </p:sp>
    </p:spTree>
    <p:extLst>
      <p:ext uri="{BB962C8B-B14F-4D97-AF65-F5344CB8AC3E}">
        <p14:creationId xmlns:p14="http://schemas.microsoft.com/office/powerpoint/2010/main" val="37294045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endParaRPr lang="LID4096" dirty="0"/>
          </a:p>
        </p:txBody>
      </p:sp>
      <p:sp>
        <p:nvSpPr>
          <p:cNvPr id="4" name="Slide Number Placeholder 3"/>
          <p:cNvSpPr>
            <a:spLocks noGrp="1"/>
          </p:cNvSpPr>
          <p:nvPr>
            <p:ph type="sldNum" sz="quarter" idx="5"/>
          </p:nvPr>
        </p:nvSpPr>
        <p:spPr/>
        <p:txBody>
          <a:bodyPr/>
          <a:lstStyle/>
          <a:p>
            <a:fld id="{BC9A488C-09ED-48D9-AA71-2C7789C4EDB4}" type="slidenum">
              <a:rPr lang="LID4096" smtClean="0"/>
              <a:t>3</a:t>
            </a:fld>
            <a:endParaRPr lang="LID4096"/>
          </a:p>
        </p:txBody>
      </p:sp>
    </p:spTree>
    <p:extLst>
      <p:ext uri="{BB962C8B-B14F-4D97-AF65-F5344CB8AC3E}">
        <p14:creationId xmlns:p14="http://schemas.microsoft.com/office/powerpoint/2010/main" val="38669666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endParaRPr lang="LID4096" dirty="0"/>
          </a:p>
        </p:txBody>
      </p:sp>
      <p:sp>
        <p:nvSpPr>
          <p:cNvPr id="4" name="Slide Number Placeholder 3"/>
          <p:cNvSpPr>
            <a:spLocks noGrp="1"/>
          </p:cNvSpPr>
          <p:nvPr>
            <p:ph type="sldNum" sz="quarter" idx="5"/>
          </p:nvPr>
        </p:nvSpPr>
        <p:spPr/>
        <p:txBody>
          <a:bodyPr/>
          <a:lstStyle/>
          <a:p>
            <a:fld id="{BC9A488C-09ED-48D9-AA71-2C7789C4EDB4}" type="slidenum">
              <a:rPr lang="LID4096" smtClean="0"/>
              <a:t>4</a:t>
            </a:fld>
            <a:endParaRPr lang="LID4096"/>
          </a:p>
        </p:txBody>
      </p:sp>
    </p:spTree>
    <p:extLst>
      <p:ext uri="{BB962C8B-B14F-4D97-AF65-F5344CB8AC3E}">
        <p14:creationId xmlns:p14="http://schemas.microsoft.com/office/powerpoint/2010/main" val="3238401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endParaRPr lang="LID4096" dirty="0"/>
          </a:p>
        </p:txBody>
      </p:sp>
      <p:sp>
        <p:nvSpPr>
          <p:cNvPr id="4" name="Slide Number Placeholder 3"/>
          <p:cNvSpPr>
            <a:spLocks noGrp="1"/>
          </p:cNvSpPr>
          <p:nvPr>
            <p:ph type="sldNum" sz="quarter" idx="5"/>
          </p:nvPr>
        </p:nvSpPr>
        <p:spPr/>
        <p:txBody>
          <a:bodyPr/>
          <a:lstStyle/>
          <a:p>
            <a:fld id="{BC9A488C-09ED-48D9-AA71-2C7789C4EDB4}" type="slidenum">
              <a:rPr lang="LID4096" smtClean="0"/>
              <a:t>5</a:t>
            </a:fld>
            <a:endParaRPr lang="LID4096"/>
          </a:p>
        </p:txBody>
      </p:sp>
    </p:spTree>
    <p:extLst>
      <p:ext uri="{BB962C8B-B14F-4D97-AF65-F5344CB8AC3E}">
        <p14:creationId xmlns:p14="http://schemas.microsoft.com/office/powerpoint/2010/main" val="30083773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endParaRPr lang="LID4096" dirty="0"/>
          </a:p>
        </p:txBody>
      </p:sp>
      <p:sp>
        <p:nvSpPr>
          <p:cNvPr id="4" name="Slide Number Placeholder 3"/>
          <p:cNvSpPr>
            <a:spLocks noGrp="1"/>
          </p:cNvSpPr>
          <p:nvPr>
            <p:ph type="sldNum" sz="quarter" idx="5"/>
          </p:nvPr>
        </p:nvSpPr>
        <p:spPr/>
        <p:txBody>
          <a:bodyPr/>
          <a:lstStyle/>
          <a:p>
            <a:fld id="{BC9A488C-09ED-48D9-AA71-2C7789C4EDB4}" type="slidenum">
              <a:rPr lang="LID4096" smtClean="0"/>
              <a:t>6</a:t>
            </a:fld>
            <a:endParaRPr lang="LID4096"/>
          </a:p>
        </p:txBody>
      </p:sp>
    </p:spTree>
    <p:extLst>
      <p:ext uri="{BB962C8B-B14F-4D97-AF65-F5344CB8AC3E}">
        <p14:creationId xmlns:p14="http://schemas.microsoft.com/office/powerpoint/2010/main" val="19469707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endParaRPr lang="LID4096" dirty="0"/>
          </a:p>
        </p:txBody>
      </p:sp>
      <p:sp>
        <p:nvSpPr>
          <p:cNvPr id="4" name="Slide Number Placeholder 3"/>
          <p:cNvSpPr>
            <a:spLocks noGrp="1"/>
          </p:cNvSpPr>
          <p:nvPr>
            <p:ph type="sldNum" sz="quarter" idx="5"/>
          </p:nvPr>
        </p:nvSpPr>
        <p:spPr/>
        <p:txBody>
          <a:bodyPr/>
          <a:lstStyle/>
          <a:p>
            <a:fld id="{BC9A488C-09ED-48D9-AA71-2C7789C4EDB4}" type="slidenum">
              <a:rPr lang="LID4096" smtClean="0"/>
              <a:t>7</a:t>
            </a:fld>
            <a:endParaRPr lang="LID4096"/>
          </a:p>
        </p:txBody>
      </p:sp>
    </p:spTree>
    <p:extLst>
      <p:ext uri="{BB962C8B-B14F-4D97-AF65-F5344CB8AC3E}">
        <p14:creationId xmlns:p14="http://schemas.microsoft.com/office/powerpoint/2010/main" val="33962615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endParaRPr lang="LID4096" dirty="0"/>
          </a:p>
        </p:txBody>
      </p:sp>
      <p:sp>
        <p:nvSpPr>
          <p:cNvPr id="4" name="Slide Number Placeholder 3"/>
          <p:cNvSpPr>
            <a:spLocks noGrp="1"/>
          </p:cNvSpPr>
          <p:nvPr>
            <p:ph type="sldNum" sz="quarter" idx="5"/>
          </p:nvPr>
        </p:nvSpPr>
        <p:spPr/>
        <p:txBody>
          <a:bodyPr/>
          <a:lstStyle/>
          <a:p>
            <a:fld id="{BC9A488C-09ED-48D9-AA71-2C7789C4EDB4}" type="slidenum">
              <a:rPr lang="LID4096" smtClean="0"/>
              <a:t>8</a:t>
            </a:fld>
            <a:endParaRPr lang="LID4096"/>
          </a:p>
        </p:txBody>
      </p:sp>
    </p:spTree>
    <p:extLst>
      <p:ext uri="{BB962C8B-B14F-4D97-AF65-F5344CB8AC3E}">
        <p14:creationId xmlns:p14="http://schemas.microsoft.com/office/powerpoint/2010/main" val="26188479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ID4096" dirty="0"/>
          </a:p>
        </p:txBody>
      </p:sp>
      <p:sp>
        <p:nvSpPr>
          <p:cNvPr id="4" name="Slide Number Placeholder 3"/>
          <p:cNvSpPr>
            <a:spLocks noGrp="1"/>
          </p:cNvSpPr>
          <p:nvPr>
            <p:ph type="sldNum" sz="quarter" idx="5"/>
          </p:nvPr>
        </p:nvSpPr>
        <p:spPr/>
        <p:txBody>
          <a:bodyPr/>
          <a:lstStyle/>
          <a:p>
            <a:fld id="{BC9A488C-09ED-48D9-AA71-2C7789C4EDB4}" type="slidenum">
              <a:rPr lang="LID4096" smtClean="0"/>
              <a:t>11</a:t>
            </a:fld>
            <a:endParaRPr lang="LID4096"/>
          </a:p>
        </p:txBody>
      </p:sp>
    </p:spTree>
    <p:extLst>
      <p:ext uri="{BB962C8B-B14F-4D97-AF65-F5344CB8AC3E}">
        <p14:creationId xmlns:p14="http://schemas.microsoft.com/office/powerpoint/2010/main" val="12925576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9E368-4822-846A-E23A-B97EACEFDD5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LID4096"/>
          </a:p>
        </p:txBody>
      </p:sp>
      <p:sp>
        <p:nvSpPr>
          <p:cNvPr id="3" name="Subtitle 2">
            <a:extLst>
              <a:ext uri="{FF2B5EF4-FFF2-40B4-BE49-F238E27FC236}">
                <a16:creationId xmlns:a16="http://schemas.microsoft.com/office/drawing/2014/main" id="{431A2EA2-120D-E913-45DE-660B58F3355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LID4096"/>
          </a:p>
        </p:txBody>
      </p:sp>
      <p:sp>
        <p:nvSpPr>
          <p:cNvPr id="4" name="Date Placeholder 3">
            <a:extLst>
              <a:ext uri="{FF2B5EF4-FFF2-40B4-BE49-F238E27FC236}">
                <a16:creationId xmlns:a16="http://schemas.microsoft.com/office/drawing/2014/main" id="{AAF26953-1AE4-2C93-3362-2CBCE67F1A17}"/>
              </a:ext>
            </a:extLst>
          </p:cNvPr>
          <p:cNvSpPr>
            <a:spLocks noGrp="1"/>
          </p:cNvSpPr>
          <p:nvPr>
            <p:ph type="dt" sz="half" idx="10"/>
          </p:nvPr>
        </p:nvSpPr>
        <p:spPr/>
        <p:txBody>
          <a:bodyPr/>
          <a:lstStyle/>
          <a:p>
            <a:fld id="{5ED985E2-04AA-407A-A0C4-B76158D901D8}" type="datetimeFigureOut">
              <a:rPr lang="LID4096" smtClean="0"/>
              <a:t>12/21/2023</a:t>
            </a:fld>
            <a:endParaRPr lang="LID4096"/>
          </a:p>
        </p:txBody>
      </p:sp>
      <p:sp>
        <p:nvSpPr>
          <p:cNvPr id="5" name="Footer Placeholder 4">
            <a:extLst>
              <a:ext uri="{FF2B5EF4-FFF2-40B4-BE49-F238E27FC236}">
                <a16:creationId xmlns:a16="http://schemas.microsoft.com/office/drawing/2014/main" id="{679D19D2-F249-7B21-ECA6-3C99C114F424}"/>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DFEE1C0D-1BE3-6B35-06DC-2BC5E1FB586C}"/>
              </a:ext>
            </a:extLst>
          </p:cNvPr>
          <p:cNvSpPr>
            <a:spLocks noGrp="1"/>
          </p:cNvSpPr>
          <p:nvPr>
            <p:ph type="sldNum" sz="quarter" idx="12"/>
          </p:nvPr>
        </p:nvSpPr>
        <p:spPr/>
        <p:txBody>
          <a:bodyPr/>
          <a:lstStyle/>
          <a:p>
            <a:fld id="{54F2F6DF-4F3F-4C23-9B0F-95D67D102490}" type="slidenum">
              <a:rPr lang="LID4096" smtClean="0"/>
              <a:t>‹#›</a:t>
            </a:fld>
            <a:endParaRPr lang="LID4096"/>
          </a:p>
        </p:txBody>
      </p:sp>
    </p:spTree>
    <p:extLst>
      <p:ext uri="{BB962C8B-B14F-4D97-AF65-F5344CB8AC3E}">
        <p14:creationId xmlns:p14="http://schemas.microsoft.com/office/powerpoint/2010/main" val="41781212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E8EEF-11B3-3F43-4B94-E0C3B5EED3DD}"/>
              </a:ext>
            </a:extLst>
          </p:cNvPr>
          <p:cNvSpPr>
            <a:spLocks noGrp="1"/>
          </p:cNvSpPr>
          <p:nvPr>
            <p:ph type="title"/>
          </p:nvPr>
        </p:nvSpPr>
        <p:spPr/>
        <p:txBody>
          <a:bodyPr/>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124F4B17-59E0-DC6C-885B-9A46C234C55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94296B28-06E2-96BC-A645-2AFDCDBE6CC7}"/>
              </a:ext>
            </a:extLst>
          </p:cNvPr>
          <p:cNvSpPr>
            <a:spLocks noGrp="1"/>
          </p:cNvSpPr>
          <p:nvPr>
            <p:ph type="dt" sz="half" idx="10"/>
          </p:nvPr>
        </p:nvSpPr>
        <p:spPr/>
        <p:txBody>
          <a:bodyPr/>
          <a:lstStyle/>
          <a:p>
            <a:fld id="{5ED985E2-04AA-407A-A0C4-B76158D901D8}" type="datetimeFigureOut">
              <a:rPr lang="LID4096" smtClean="0"/>
              <a:t>12/21/2023</a:t>
            </a:fld>
            <a:endParaRPr lang="LID4096"/>
          </a:p>
        </p:txBody>
      </p:sp>
      <p:sp>
        <p:nvSpPr>
          <p:cNvPr id="5" name="Footer Placeholder 4">
            <a:extLst>
              <a:ext uri="{FF2B5EF4-FFF2-40B4-BE49-F238E27FC236}">
                <a16:creationId xmlns:a16="http://schemas.microsoft.com/office/drawing/2014/main" id="{8F78313E-CA8B-57BA-BB82-F78735AFD891}"/>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67068E3A-DF63-CB3D-8B47-649935D91166}"/>
              </a:ext>
            </a:extLst>
          </p:cNvPr>
          <p:cNvSpPr>
            <a:spLocks noGrp="1"/>
          </p:cNvSpPr>
          <p:nvPr>
            <p:ph type="sldNum" sz="quarter" idx="12"/>
          </p:nvPr>
        </p:nvSpPr>
        <p:spPr/>
        <p:txBody>
          <a:bodyPr/>
          <a:lstStyle/>
          <a:p>
            <a:fld id="{54F2F6DF-4F3F-4C23-9B0F-95D67D102490}" type="slidenum">
              <a:rPr lang="LID4096" smtClean="0"/>
              <a:t>‹#›</a:t>
            </a:fld>
            <a:endParaRPr lang="LID4096"/>
          </a:p>
        </p:txBody>
      </p:sp>
    </p:spTree>
    <p:extLst>
      <p:ext uri="{BB962C8B-B14F-4D97-AF65-F5344CB8AC3E}">
        <p14:creationId xmlns:p14="http://schemas.microsoft.com/office/powerpoint/2010/main" val="11844787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76C9F34-D20D-D50A-F662-7D76F546E48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DB90FA83-A920-2F98-7404-FA7A0039AD3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422E7E09-491E-FCF1-A81D-0E3D6E470795}"/>
              </a:ext>
            </a:extLst>
          </p:cNvPr>
          <p:cNvSpPr>
            <a:spLocks noGrp="1"/>
          </p:cNvSpPr>
          <p:nvPr>
            <p:ph type="dt" sz="half" idx="10"/>
          </p:nvPr>
        </p:nvSpPr>
        <p:spPr/>
        <p:txBody>
          <a:bodyPr/>
          <a:lstStyle/>
          <a:p>
            <a:fld id="{5ED985E2-04AA-407A-A0C4-B76158D901D8}" type="datetimeFigureOut">
              <a:rPr lang="LID4096" smtClean="0"/>
              <a:t>12/21/2023</a:t>
            </a:fld>
            <a:endParaRPr lang="LID4096"/>
          </a:p>
        </p:txBody>
      </p:sp>
      <p:sp>
        <p:nvSpPr>
          <p:cNvPr id="5" name="Footer Placeholder 4">
            <a:extLst>
              <a:ext uri="{FF2B5EF4-FFF2-40B4-BE49-F238E27FC236}">
                <a16:creationId xmlns:a16="http://schemas.microsoft.com/office/drawing/2014/main" id="{AA2C1A29-06E4-6C18-B37B-6F042A15FE22}"/>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F45B4B29-70BA-5690-1EC9-3E586514984D}"/>
              </a:ext>
            </a:extLst>
          </p:cNvPr>
          <p:cNvSpPr>
            <a:spLocks noGrp="1"/>
          </p:cNvSpPr>
          <p:nvPr>
            <p:ph type="sldNum" sz="quarter" idx="12"/>
          </p:nvPr>
        </p:nvSpPr>
        <p:spPr/>
        <p:txBody>
          <a:bodyPr/>
          <a:lstStyle/>
          <a:p>
            <a:fld id="{54F2F6DF-4F3F-4C23-9B0F-95D67D102490}" type="slidenum">
              <a:rPr lang="LID4096" smtClean="0"/>
              <a:t>‹#›</a:t>
            </a:fld>
            <a:endParaRPr lang="LID4096"/>
          </a:p>
        </p:txBody>
      </p:sp>
    </p:spTree>
    <p:extLst>
      <p:ext uri="{BB962C8B-B14F-4D97-AF65-F5344CB8AC3E}">
        <p14:creationId xmlns:p14="http://schemas.microsoft.com/office/powerpoint/2010/main" val="42909676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0FA9CD-691B-1147-2169-D610B3A0B82A}"/>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3B221975-F139-0310-7A61-097C181C333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D9E853E6-5339-72AF-B10F-812BB9C686CC}"/>
              </a:ext>
            </a:extLst>
          </p:cNvPr>
          <p:cNvSpPr>
            <a:spLocks noGrp="1"/>
          </p:cNvSpPr>
          <p:nvPr>
            <p:ph type="dt" sz="half" idx="10"/>
          </p:nvPr>
        </p:nvSpPr>
        <p:spPr/>
        <p:txBody>
          <a:bodyPr/>
          <a:lstStyle/>
          <a:p>
            <a:fld id="{5ED985E2-04AA-407A-A0C4-B76158D901D8}" type="datetimeFigureOut">
              <a:rPr lang="LID4096" smtClean="0"/>
              <a:t>12/21/2023</a:t>
            </a:fld>
            <a:endParaRPr lang="LID4096"/>
          </a:p>
        </p:txBody>
      </p:sp>
      <p:sp>
        <p:nvSpPr>
          <p:cNvPr id="5" name="Footer Placeholder 4">
            <a:extLst>
              <a:ext uri="{FF2B5EF4-FFF2-40B4-BE49-F238E27FC236}">
                <a16:creationId xmlns:a16="http://schemas.microsoft.com/office/drawing/2014/main" id="{6E40B3DF-D796-A335-4AE4-5C4B2EAE0B8D}"/>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2628A6BE-9387-601C-7B2D-31B36A6B2768}"/>
              </a:ext>
            </a:extLst>
          </p:cNvPr>
          <p:cNvSpPr>
            <a:spLocks noGrp="1"/>
          </p:cNvSpPr>
          <p:nvPr>
            <p:ph type="sldNum" sz="quarter" idx="12"/>
          </p:nvPr>
        </p:nvSpPr>
        <p:spPr/>
        <p:txBody>
          <a:bodyPr/>
          <a:lstStyle/>
          <a:p>
            <a:fld id="{54F2F6DF-4F3F-4C23-9B0F-95D67D102490}" type="slidenum">
              <a:rPr lang="LID4096" smtClean="0"/>
              <a:t>‹#›</a:t>
            </a:fld>
            <a:endParaRPr lang="LID4096"/>
          </a:p>
        </p:txBody>
      </p:sp>
    </p:spTree>
    <p:extLst>
      <p:ext uri="{BB962C8B-B14F-4D97-AF65-F5344CB8AC3E}">
        <p14:creationId xmlns:p14="http://schemas.microsoft.com/office/powerpoint/2010/main" val="16339630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8295D-08B2-AEE1-1F23-A334A6A17A0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LID4096"/>
          </a:p>
        </p:txBody>
      </p:sp>
      <p:sp>
        <p:nvSpPr>
          <p:cNvPr id="3" name="Text Placeholder 2">
            <a:extLst>
              <a:ext uri="{FF2B5EF4-FFF2-40B4-BE49-F238E27FC236}">
                <a16:creationId xmlns:a16="http://schemas.microsoft.com/office/drawing/2014/main" id="{8369E219-8F0C-521B-896A-089FCCEC5CF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F7C3A30-8DEC-D9F5-53EE-1864BDAEFE45}"/>
              </a:ext>
            </a:extLst>
          </p:cNvPr>
          <p:cNvSpPr>
            <a:spLocks noGrp="1"/>
          </p:cNvSpPr>
          <p:nvPr>
            <p:ph type="dt" sz="half" idx="10"/>
          </p:nvPr>
        </p:nvSpPr>
        <p:spPr/>
        <p:txBody>
          <a:bodyPr/>
          <a:lstStyle/>
          <a:p>
            <a:fld id="{5ED985E2-04AA-407A-A0C4-B76158D901D8}" type="datetimeFigureOut">
              <a:rPr lang="LID4096" smtClean="0"/>
              <a:t>12/21/2023</a:t>
            </a:fld>
            <a:endParaRPr lang="LID4096"/>
          </a:p>
        </p:txBody>
      </p:sp>
      <p:sp>
        <p:nvSpPr>
          <p:cNvPr id="5" name="Footer Placeholder 4">
            <a:extLst>
              <a:ext uri="{FF2B5EF4-FFF2-40B4-BE49-F238E27FC236}">
                <a16:creationId xmlns:a16="http://schemas.microsoft.com/office/drawing/2014/main" id="{BB5913BC-25B7-A01E-76E5-91329B50824F}"/>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DE486AE9-4E24-23E8-5D70-0F0518D4DF1E}"/>
              </a:ext>
            </a:extLst>
          </p:cNvPr>
          <p:cNvSpPr>
            <a:spLocks noGrp="1"/>
          </p:cNvSpPr>
          <p:nvPr>
            <p:ph type="sldNum" sz="quarter" idx="12"/>
          </p:nvPr>
        </p:nvSpPr>
        <p:spPr/>
        <p:txBody>
          <a:bodyPr/>
          <a:lstStyle/>
          <a:p>
            <a:fld id="{54F2F6DF-4F3F-4C23-9B0F-95D67D102490}" type="slidenum">
              <a:rPr lang="LID4096" smtClean="0"/>
              <a:t>‹#›</a:t>
            </a:fld>
            <a:endParaRPr lang="LID4096"/>
          </a:p>
        </p:txBody>
      </p:sp>
    </p:spTree>
    <p:extLst>
      <p:ext uri="{BB962C8B-B14F-4D97-AF65-F5344CB8AC3E}">
        <p14:creationId xmlns:p14="http://schemas.microsoft.com/office/powerpoint/2010/main" val="32149198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292B1-F6B6-8CED-BA4C-5E4968882C15}"/>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5D7042F6-54DF-54E3-9613-FFD093FD719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Content Placeholder 3">
            <a:extLst>
              <a:ext uri="{FF2B5EF4-FFF2-40B4-BE49-F238E27FC236}">
                <a16:creationId xmlns:a16="http://schemas.microsoft.com/office/drawing/2014/main" id="{7319F093-B722-03C9-4162-B846ADD799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Date Placeholder 4">
            <a:extLst>
              <a:ext uri="{FF2B5EF4-FFF2-40B4-BE49-F238E27FC236}">
                <a16:creationId xmlns:a16="http://schemas.microsoft.com/office/drawing/2014/main" id="{84C3F5B3-2833-D4F7-E79B-9C330E6DFC3B}"/>
              </a:ext>
            </a:extLst>
          </p:cNvPr>
          <p:cNvSpPr>
            <a:spLocks noGrp="1"/>
          </p:cNvSpPr>
          <p:nvPr>
            <p:ph type="dt" sz="half" idx="10"/>
          </p:nvPr>
        </p:nvSpPr>
        <p:spPr/>
        <p:txBody>
          <a:bodyPr/>
          <a:lstStyle/>
          <a:p>
            <a:fld id="{5ED985E2-04AA-407A-A0C4-B76158D901D8}" type="datetimeFigureOut">
              <a:rPr lang="LID4096" smtClean="0"/>
              <a:t>12/21/2023</a:t>
            </a:fld>
            <a:endParaRPr lang="LID4096"/>
          </a:p>
        </p:txBody>
      </p:sp>
      <p:sp>
        <p:nvSpPr>
          <p:cNvPr id="6" name="Footer Placeholder 5">
            <a:extLst>
              <a:ext uri="{FF2B5EF4-FFF2-40B4-BE49-F238E27FC236}">
                <a16:creationId xmlns:a16="http://schemas.microsoft.com/office/drawing/2014/main" id="{3C12F0A8-BCF0-6DC9-EF48-AD6746EB510D}"/>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7E812B24-9524-DBB5-C0A9-306E438C60AB}"/>
              </a:ext>
            </a:extLst>
          </p:cNvPr>
          <p:cNvSpPr>
            <a:spLocks noGrp="1"/>
          </p:cNvSpPr>
          <p:nvPr>
            <p:ph type="sldNum" sz="quarter" idx="12"/>
          </p:nvPr>
        </p:nvSpPr>
        <p:spPr/>
        <p:txBody>
          <a:bodyPr/>
          <a:lstStyle/>
          <a:p>
            <a:fld id="{54F2F6DF-4F3F-4C23-9B0F-95D67D102490}" type="slidenum">
              <a:rPr lang="LID4096" smtClean="0"/>
              <a:t>‹#›</a:t>
            </a:fld>
            <a:endParaRPr lang="LID4096"/>
          </a:p>
        </p:txBody>
      </p:sp>
    </p:spTree>
    <p:extLst>
      <p:ext uri="{BB962C8B-B14F-4D97-AF65-F5344CB8AC3E}">
        <p14:creationId xmlns:p14="http://schemas.microsoft.com/office/powerpoint/2010/main" val="35418343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D7819-D6DD-0C75-CC79-4CA0AE9CB841}"/>
              </a:ext>
            </a:extLst>
          </p:cNvPr>
          <p:cNvSpPr>
            <a:spLocks noGrp="1"/>
          </p:cNvSpPr>
          <p:nvPr>
            <p:ph type="title"/>
          </p:nvPr>
        </p:nvSpPr>
        <p:spPr>
          <a:xfrm>
            <a:off x="839788" y="365125"/>
            <a:ext cx="10515600" cy="1325563"/>
          </a:xfrm>
        </p:spPr>
        <p:txBody>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BE8A078D-D83D-0913-9F58-DBCAAC1FF02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40A753-2291-884D-0EB4-7FBA256D6CB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Text Placeholder 4">
            <a:extLst>
              <a:ext uri="{FF2B5EF4-FFF2-40B4-BE49-F238E27FC236}">
                <a16:creationId xmlns:a16="http://schemas.microsoft.com/office/drawing/2014/main" id="{3D48C907-1662-47DA-1A86-F18C2723BC7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4FE9AC2-148C-1C45-9B8B-9BFB4FC2FC0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7" name="Date Placeholder 6">
            <a:extLst>
              <a:ext uri="{FF2B5EF4-FFF2-40B4-BE49-F238E27FC236}">
                <a16:creationId xmlns:a16="http://schemas.microsoft.com/office/drawing/2014/main" id="{D44C7559-10FC-12F8-BA8E-7704C8DDE9E5}"/>
              </a:ext>
            </a:extLst>
          </p:cNvPr>
          <p:cNvSpPr>
            <a:spLocks noGrp="1"/>
          </p:cNvSpPr>
          <p:nvPr>
            <p:ph type="dt" sz="half" idx="10"/>
          </p:nvPr>
        </p:nvSpPr>
        <p:spPr/>
        <p:txBody>
          <a:bodyPr/>
          <a:lstStyle/>
          <a:p>
            <a:fld id="{5ED985E2-04AA-407A-A0C4-B76158D901D8}" type="datetimeFigureOut">
              <a:rPr lang="LID4096" smtClean="0"/>
              <a:t>12/21/2023</a:t>
            </a:fld>
            <a:endParaRPr lang="LID4096"/>
          </a:p>
        </p:txBody>
      </p:sp>
      <p:sp>
        <p:nvSpPr>
          <p:cNvPr id="8" name="Footer Placeholder 7">
            <a:extLst>
              <a:ext uri="{FF2B5EF4-FFF2-40B4-BE49-F238E27FC236}">
                <a16:creationId xmlns:a16="http://schemas.microsoft.com/office/drawing/2014/main" id="{4A10731F-161C-CC30-A9E1-E0E1A6B1BDFC}"/>
              </a:ext>
            </a:extLst>
          </p:cNvPr>
          <p:cNvSpPr>
            <a:spLocks noGrp="1"/>
          </p:cNvSpPr>
          <p:nvPr>
            <p:ph type="ftr" sz="quarter" idx="11"/>
          </p:nvPr>
        </p:nvSpPr>
        <p:spPr/>
        <p:txBody>
          <a:bodyPr/>
          <a:lstStyle/>
          <a:p>
            <a:endParaRPr lang="LID4096"/>
          </a:p>
        </p:txBody>
      </p:sp>
      <p:sp>
        <p:nvSpPr>
          <p:cNvPr id="9" name="Slide Number Placeholder 8">
            <a:extLst>
              <a:ext uri="{FF2B5EF4-FFF2-40B4-BE49-F238E27FC236}">
                <a16:creationId xmlns:a16="http://schemas.microsoft.com/office/drawing/2014/main" id="{66237F65-6785-ABCB-F0E6-66C83877A3F8}"/>
              </a:ext>
            </a:extLst>
          </p:cNvPr>
          <p:cNvSpPr>
            <a:spLocks noGrp="1"/>
          </p:cNvSpPr>
          <p:nvPr>
            <p:ph type="sldNum" sz="quarter" idx="12"/>
          </p:nvPr>
        </p:nvSpPr>
        <p:spPr/>
        <p:txBody>
          <a:bodyPr/>
          <a:lstStyle/>
          <a:p>
            <a:fld id="{54F2F6DF-4F3F-4C23-9B0F-95D67D102490}" type="slidenum">
              <a:rPr lang="LID4096" smtClean="0"/>
              <a:t>‹#›</a:t>
            </a:fld>
            <a:endParaRPr lang="LID4096"/>
          </a:p>
        </p:txBody>
      </p:sp>
    </p:spTree>
    <p:extLst>
      <p:ext uri="{BB962C8B-B14F-4D97-AF65-F5344CB8AC3E}">
        <p14:creationId xmlns:p14="http://schemas.microsoft.com/office/powerpoint/2010/main" val="12161295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11E1C-5C28-45FE-F79B-0AA18F2BE67F}"/>
              </a:ext>
            </a:extLst>
          </p:cNvPr>
          <p:cNvSpPr>
            <a:spLocks noGrp="1"/>
          </p:cNvSpPr>
          <p:nvPr>
            <p:ph type="title"/>
          </p:nvPr>
        </p:nvSpPr>
        <p:spPr/>
        <p:txBody>
          <a:bodyPr/>
          <a:lstStyle/>
          <a:p>
            <a:r>
              <a:rPr lang="en-US"/>
              <a:t>Click to edit Master title style</a:t>
            </a:r>
            <a:endParaRPr lang="LID4096"/>
          </a:p>
        </p:txBody>
      </p:sp>
      <p:sp>
        <p:nvSpPr>
          <p:cNvPr id="3" name="Date Placeholder 2">
            <a:extLst>
              <a:ext uri="{FF2B5EF4-FFF2-40B4-BE49-F238E27FC236}">
                <a16:creationId xmlns:a16="http://schemas.microsoft.com/office/drawing/2014/main" id="{FD236BB4-644D-AC3F-F8CE-7B43A823D1AB}"/>
              </a:ext>
            </a:extLst>
          </p:cNvPr>
          <p:cNvSpPr>
            <a:spLocks noGrp="1"/>
          </p:cNvSpPr>
          <p:nvPr>
            <p:ph type="dt" sz="half" idx="10"/>
          </p:nvPr>
        </p:nvSpPr>
        <p:spPr/>
        <p:txBody>
          <a:bodyPr/>
          <a:lstStyle/>
          <a:p>
            <a:fld id="{5ED985E2-04AA-407A-A0C4-B76158D901D8}" type="datetimeFigureOut">
              <a:rPr lang="LID4096" smtClean="0"/>
              <a:t>12/21/2023</a:t>
            </a:fld>
            <a:endParaRPr lang="LID4096"/>
          </a:p>
        </p:txBody>
      </p:sp>
      <p:sp>
        <p:nvSpPr>
          <p:cNvPr id="4" name="Footer Placeholder 3">
            <a:extLst>
              <a:ext uri="{FF2B5EF4-FFF2-40B4-BE49-F238E27FC236}">
                <a16:creationId xmlns:a16="http://schemas.microsoft.com/office/drawing/2014/main" id="{E5C9B3F2-7E78-D99F-C6E3-B1C4190EE3A2}"/>
              </a:ext>
            </a:extLst>
          </p:cNvPr>
          <p:cNvSpPr>
            <a:spLocks noGrp="1"/>
          </p:cNvSpPr>
          <p:nvPr>
            <p:ph type="ftr" sz="quarter" idx="11"/>
          </p:nvPr>
        </p:nvSpPr>
        <p:spPr/>
        <p:txBody>
          <a:bodyPr/>
          <a:lstStyle/>
          <a:p>
            <a:endParaRPr lang="LID4096"/>
          </a:p>
        </p:txBody>
      </p:sp>
      <p:sp>
        <p:nvSpPr>
          <p:cNvPr id="5" name="Slide Number Placeholder 4">
            <a:extLst>
              <a:ext uri="{FF2B5EF4-FFF2-40B4-BE49-F238E27FC236}">
                <a16:creationId xmlns:a16="http://schemas.microsoft.com/office/drawing/2014/main" id="{25615C41-1B95-E014-4114-A68738A5486E}"/>
              </a:ext>
            </a:extLst>
          </p:cNvPr>
          <p:cNvSpPr>
            <a:spLocks noGrp="1"/>
          </p:cNvSpPr>
          <p:nvPr>
            <p:ph type="sldNum" sz="quarter" idx="12"/>
          </p:nvPr>
        </p:nvSpPr>
        <p:spPr/>
        <p:txBody>
          <a:bodyPr/>
          <a:lstStyle/>
          <a:p>
            <a:fld id="{54F2F6DF-4F3F-4C23-9B0F-95D67D102490}" type="slidenum">
              <a:rPr lang="LID4096" smtClean="0"/>
              <a:t>‹#›</a:t>
            </a:fld>
            <a:endParaRPr lang="LID4096"/>
          </a:p>
        </p:txBody>
      </p:sp>
    </p:spTree>
    <p:extLst>
      <p:ext uri="{BB962C8B-B14F-4D97-AF65-F5344CB8AC3E}">
        <p14:creationId xmlns:p14="http://schemas.microsoft.com/office/powerpoint/2010/main" val="2611320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4D5BDF-3281-86EA-E3C8-FCCB9AA46F8E}"/>
              </a:ext>
            </a:extLst>
          </p:cNvPr>
          <p:cNvSpPr>
            <a:spLocks noGrp="1"/>
          </p:cNvSpPr>
          <p:nvPr>
            <p:ph type="dt" sz="half" idx="10"/>
          </p:nvPr>
        </p:nvSpPr>
        <p:spPr/>
        <p:txBody>
          <a:bodyPr/>
          <a:lstStyle/>
          <a:p>
            <a:fld id="{5ED985E2-04AA-407A-A0C4-B76158D901D8}" type="datetimeFigureOut">
              <a:rPr lang="LID4096" smtClean="0"/>
              <a:t>12/21/2023</a:t>
            </a:fld>
            <a:endParaRPr lang="LID4096"/>
          </a:p>
        </p:txBody>
      </p:sp>
      <p:sp>
        <p:nvSpPr>
          <p:cNvPr id="3" name="Footer Placeholder 2">
            <a:extLst>
              <a:ext uri="{FF2B5EF4-FFF2-40B4-BE49-F238E27FC236}">
                <a16:creationId xmlns:a16="http://schemas.microsoft.com/office/drawing/2014/main" id="{8A1716E7-D2ED-9128-7C54-3F5E83666EDB}"/>
              </a:ext>
            </a:extLst>
          </p:cNvPr>
          <p:cNvSpPr>
            <a:spLocks noGrp="1"/>
          </p:cNvSpPr>
          <p:nvPr>
            <p:ph type="ftr" sz="quarter" idx="11"/>
          </p:nvPr>
        </p:nvSpPr>
        <p:spPr/>
        <p:txBody>
          <a:bodyPr/>
          <a:lstStyle/>
          <a:p>
            <a:endParaRPr lang="LID4096"/>
          </a:p>
        </p:txBody>
      </p:sp>
      <p:sp>
        <p:nvSpPr>
          <p:cNvPr id="4" name="Slide Number Placeholder 3">
            <a:extLst>
              <a:ext uri="{FF2B5EF4-FFF2-40B4-BE49-F238E27FC236}">
                <a16:creationId xmlns:a16="http://schemas.microsoft.com/office/drawing/2014/main" id="{8659DD16-949B-7BD8-D81A-0AC8A61134C5}"/>
              </a:ext>
            </a:extLst>
          </p:cNvPr>
          <p:cNvSpPr>
            <a:spLocks noGrp="1"/>
          </p:cNvSpPr>
          <p:nvPr>
            <p:ph type="sldNum" sz="quarter" idx="12"/>
          </p:nvPr>
        </p:nvSpPr>
        <p:spPr/>
        <p:txBody>
          <a:bodyPr/>
          <a:lstStyle/>
          <a:p>
            <a:fld id="{54F2F6DF-4F3F-4C23-9B0F-95D67D102490}" type="slidenum">
              <a:rPr lang="LID4096" smtClean="0"/>
              <a:t>‹#›</a:t>
            </a:fld>
            <a:endParaRPr lang="LID4096"/>
          </a:p>
        </p:txBody>
      </p:sp>
    </p:spTree>
    <p:extLst>
      <p:ext uri="{BB962C8B-B14F-4D97-AF65-F5344CB8AC3E}">
        <p14:creationId xmlns:p14="http://schemas.microsoft.com/office/powerpoint/2010/main" val="23393408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0C240-187D-C342-F637-209B4DA96B1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Content Placeholder 2">
            <a:extLst>
              <a:ext uri="{FF2B5EF4-FFF2-40B4-BE49-F238E27FC236}">
                <a16:creationId xmlns:a16="http://schemas.microsoft.com/office/drawing/2014/main" id="{F285D142-2F2A-2A60-BDD6-A52081F753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Text Placeholder 3">
            <a:extLst>
              <a:ext uri="{FF2B5EF4-FFF2-40B4-BE49-F238E27FC236}">
                <a16:creationId xmlns:a16="http://schemas.microsoft.com/office/drawing/2014/main" id="{4AA4EB35-69AB-ECDF-AC60-1D316673AE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8088FE5-206F-04BC-D4E4-CDDDCB1B18ED}"/>
              </a:ext>
            </a:extLst>
          </p:cNvPr>
          <p:cNvSpPr>
            <a:spLocks noGrp="1"/>
          </p:cNvSpPr>
          <p:nvPr>
            <p:ph type="dt" sz="half" idx="10"/>
          </p:nvPr>
        </p:nvSpPr>
        <p:spPr/>
        <p:txBody>
          <a:bodyPr/>
          <a:lstStyle/>
          <a:p>
            <a:fld id="{5ED985E2-04AA-407A-A0C4-B76158D901D8}" type="datetimeFigureOut">
              <a:rPr lang="LID4096" smtClean="0"/>
              <a:t>12/21/2023</a:t>
            </a:fld>
            <a:endParaRPr lang="LID4096"/>
          </a:p>
        </p:txBody>
      </p:sp>
      <p:sp>
        <p:nvSpPr>
          <p:cNvPr id="6" name="Footer Placeholder 5">
            <a:extLst>
              <a:ext uri="{FF2B5EF4-FFF2-40B4-BE49-F238E27FC236}">
                <a16:creationId xmlns:a16="http://schemas.microsoft.com/office/drawing/2014/main" id="{B077C4B3-1332-59EE-1EE3-35BBB711D65D}"/>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5B4E652D-C317-911A-D6CE-D53B7E3D80FB}"/>
              </a:ext>
            </a:extLst>
          </p:cNvPr>
          <p:cNvSpPr>
            <a:spLocks noGrp="1"/>
          </p:cNvSpPr>
          <p:nvPr>
            <p:ph type="sldNum" sz="quarter" idx="12"/>
          </p:nvPr>
        </p:nvSpPr>
        <p:spPr/>
        <p:txBody>
          <a:bodyPr/>
          <a:lstStyle/>
          <a:p>
            <a:fld id="{54F2F6DF-4F3F-4C23-9B0F-95D67D102490}" type="slidenum">
              <a:rPr lang="LID4096" smtClean="0"/>
              <a:t>‹#›</a:t>
            </a:fld>
            <a:endParaRPr lang="LID4096"/>
          </a:p>
        </p:txBody>
      </p:sp>
    </p:spTree>
    <p:extLst>
      <p:ext uri="{BB962C8B-B14F-4D97-AF65-F5344CB8AC3E}">
        <p14:creationId xmlns:p14="http://schemas.microsoft.com/office/powerpoint/2010/main" val="31081589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80687-98AC-631A-81D3-B1AB1B75BE1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Picture Placeholder 2">
            <a:extLst>
              <a:ext uri="{FF2B5EF4-FFF2-40B4-BE49-F238E27FC236}">
                <a16:creationId xmlns:a16="http://schemas.microsoft.com/office/drawing/2014/main" id="{D8788EF1-BACA-AEB2-3CD5-B54DB56ADBD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LID4096"/>
          </a:p>
        </p:txBody>
      </p:sp>
      <p:sp>
        <p:nvSpPr>
          <p:cNvPr id="4" name="Text Placeholder 3">
            <a:extLst>
              <a:ext uri="{FF2B5EF4-FFF2-40B4-BE49-F238E27FC236}">
                <a16:creationId xmlns:a16="http://schemas.microsoft.com/office/drawing/2014/main" id="{E776DDA6-702D-9BFE-C2FB-42D5DF2361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C802BE3-FA4C-484C-924D-E32FFE817955}"/>
              </a:ext>
            </a:extLst>
          </p:cNvPr>
          <p:cNvSpPr>
            <a:spLocks noGrp="1"/>
          </p:cNvSpPr>
          <p:nvPr>
            <p:ph type="dt" sz="half" idx="10"/>
          </p:nvPr>
        </p:nvSpPr>
        <p:spPr/>
        <p:txBody>
          <a:bodyPr/>
          <a:lstStyle/>
          <a:p>
            <a:fld id="{5ED985E2-04AA-407A-A0C4-B76158D901D8}" type="datetimeFigureOut">
              <a:rPr lang="LID4096" smtClean="0"/>
              <a:t>12/21/2023</a:t>
            </a:fld>
            <a:endParaRPr lang="LID4096"/>
          </a:p>
        </p:txBody>
      </p:sp>
      <p:sp>
        <p:nvSpPr>
          <p:cNvPr id="6" name="Footer Placeholder 5">
            <a:extLst>
              <a:ext uri="{FF2B5EF4-FFF2-40B4-BE49-F238E27FC236}">
                <a16:creationId xmlns:a16="http://schemas.microsoft.com/office/drawing/2014/main" id="{7F338C31-8F78-921C-003B-E2FE7DAF1746}"/>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378CE06-7F70-F675-4060-F55FE4FCAEA5}"/>
              </a:ext>
            </a:extLst>
          </p:cNvPr>
          <p:cNvSpPr>
            <a:spLocks noGrp="1"/>
          </p:cNvSpPr>
          <p:nvPr>
            <p:ph type="sldNum" sz="quarter" idx="12"/>
          </p:nvPr>
        </p:nvSpPr>
        <p:spPr/>
        <p:txBody>
          <a:bodyPr/>
          <a:lstStyle/>
          <a:p>
            <a:fld id="{54F2F6DF-4F3F-4C23-9B0F-95D67D102490}" type="slidenum">
              <a:rPr lang="LID4096" smtClean="0"/>
              <a:t>‹#›</a:t>
            </a:fld>
            <a:endParaRPr lang="LID4096"/>
          </a:p>
        </p:txBody>
      </p:sp>
    </p:spTree>
    <p:extLst>
      <p:ext uri="{BB962C8B-B14F-4D97-AF65-F5344CB8AC3E}">
        <p14:creationId xmlns:p14="http://schemas.microsoft.com/office/powerpoint/2010/main" val="13638905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39AB5AA-F713-72C5-9F2C-EFF6C881AD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D8145EFD-2495-FBE2-5AA8-E321024597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5353D692-FB08-9841-8DD1-C889373608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D985E2-04AA-407A-A0C4-B76158D901D8}" type="datetimeFigureOut">
              <a:rPr lang="LID4096" smtClean="0"/>
              <a:t>12/21/2023</a:t>
            </a:fld>
            <a:endParaRPr lang="LID4096"/>
          </a:p>
        </p:txBody>
      </p:sp>
      <p:sp>
        <p:nvSpPr>
          <p:cNvPr id="5" name="Footer Placeholder 4">
            <a:extLst>
              <a:ext uri="{FF2B5EF4-FFF2-40B4-BE49-F238E27FC236}">
                <a16:creationId xmlns:a16="http://schemas.microsoft.com/office/drawing/2014/main" id="{6D68D632-2C1D-286A-7E20-32163607351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LID4096"/>
          </a:p>
        </p:txBody>
      </p:sp>
      <p:sp>
        <p:nvSpPr>
          <p:cNvPr id="6" name="Slide Number Placeholder 5">
            <a:extLst>
              <a:ext uri="{FF2B5EF4-FFF2-40B4-BE49-F238E27FC236}">
                <a16:creationId xmlns:a16="http://schemas.microsoft.com/office/drawing/2014/main" id="{1BB2A889-07F4-EC36-61C6-FC337B8982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F2F6DF-4F3F-4C23-9B0F-95D67D102490}" type="slidenum">
              <a:rPr lang="LID4096" smtClean="0"/>
              <a:t>‹#›</a:t>
            </a:fld>
            <a:endParaRPr lang="LID4096"/>
          </a:p>
        </p:txBody>
      </p:sp>
    </p:spTree>
    <p:extLst>
      <p:ext uri="{BB962C8B-B14F-4D97-AF65-F5344CB8AC3E}">
        <p14:creationId xmlns:p14="http://schemas.microsoft.com/office/powerpoint/2010/main" val="23369858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6.png"/><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3D Machine Parts">
            <a:extLst>
              <a:ext uri="{FF2B5EF4-FFF2-40B4-BE49-F238E27FC236}">
                <a16:creationId xmlns:a16="http://schemas.microsoft.com/office/drawing/2014/main" id="{9F618B4C-EC77-156D-8C57-1D660735F0C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B33B38-90B2-3142-E949-94261C4F2F51}"/>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b="1" dirty="0">
                <a:solidFill>
                  <a:schemeClr val="bg1">
                    <a:lumMod val="95000"/>
                  </a:schemeClr>
                </a:solidFill>
              </a:rPr>
              <a:t>Architectural Design Pattern:</a:t>
            </a:r>
            <a:br>
              <a:rPr lang="en-US" sz="5200" b="1" dirty="0">
                <a:solidFill>
                  <a:schemeClr val="bg1">
                    <a:lumMod val="95000"/>
                  </a:schemeClr>
                </a:solidFill>
              </a:rPr>
            </a:br>
            <a:r>
              <a:rPr lang="en-US" sz="5200" b="1" dirty="0">
                <a:solidFill>
                  <a:schemeClr val="bg1">
                    <a:lumMod val="95000"/>
                  </a:schemeClr>
                </a:solidFill>
              </a:rPr>
              <a:t>Model-View-Controller</a:t>
            </a:r>
            <a:endParaRPr lang="LID4096" sz="5200" b="1" dirty="0">
              <a:solidFill>
                <a:schemeClr val="bg1">
                  <a:lumMod val="95000"/>
                </a:schemeClr>
              </a:solidFill>
            </a:endParaRPr>
          </a:p>
        </p:txBody>
      </p:sp>
      <p:sp>
        <p:nvSpPr>
          <p:cNvPr id="3" name="Subtitle 2">
            <a:extLst>
              <a:ext uri="{FF2B5EF4-FFF2-40B4-BE49-F238E27FC236}">
                <a16:creationId xmlns:a16="http://schemas.microsoft.com/office/drawing/2014/main" id="{8B0B6E55-0F07-7520-ED2D-F96C8C35F00F}"/>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b="1" dirty="0">
                <a:solidFill>
                  <a:srgbClr val="FFFFFF"/>
                </a:solidFill>
              </a:rPr>
              <a:t>Muhammad Talah Khan FA20-BSE-042</a:t>
            </a:r>
          </a:p>
          <a:p>
            <a:r>
              <a:rPr lang="en-US" b="1" dirty="0">
                <a:solidFill>
                  <a:srgbClr val="FFFFFF"/>
                </a:solidFill>
              </a:rPr>
              <a:t>Fahad Farman FA20-BSE-044</a:t>
            </a:r>
            <a:endParaRPr lang="LID4096" b="1" dirty="0">
              <a:solidFill>
                <a:srgbClr val="FFFFFF"/>
              </a:solidFill>
            </a:endParaRPr>
          </a:p>
        </p:txBody>
      </p:sp>
    </p:spTree>
    <p:extLst>
      <p:ext uri="{BB962C8B-B14F-4D97-AF65-F5344CB8AC3E}">
        <p14:creationId xmlns:p14="http://schemas.microsoft.com/office/powerpoint/2010/main" val="3514618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4E748-C02E-CBA9-4B23-E648A52A2BD2}"/>
              </a:ext>
            </a:extLst>
          </p:cNvPr>
          <p:cNvSpPr>
            <a:spLocks noGrp="1"/>
          </p:cNvSpPr>
          <p:nvPr>
            <p:ph type="title"/>
          </p:nvPr>
        </p:nvSpPr>
        <p:spPr>
          <a:xfrm>
            <a:off x="838200" y="365126"/>
            <a:ext cx="10515600" cy="1122706"/>
          </a:xfrm>
        </p:spPr>
        <p:txBody>
          <a:bodyPr>
            <a:normAutofit fontScale="90000"/>
          </a:bodyPr>
          <a:lstStyle/>
          <a:p>
            <a:r>
              <a:rPr lang="en-US" b="1" dirty="0"/>
              <a:t>RealWorld2 Example Implementation</a:t>
            </a:r>
            <a:br>
              <a:rPr lang="en-US" b="1" dirty="0"/>
            </a:br>
            <a:endParaRPr lang="LID4096" b="1" dirty="0"/>
          </a:p>
        </p:txBody>
      </p:sp>
      <p:pic>
        <p:nvPicPr>
          <p:cNvPr id="8" name="Content Placeholder 7">
            <a:extLst>
              <a:ext uri="{FF2B5EF4-FFF2-40B4-BE49-F238E27FC236}">
                <a16:creationId xmlns:a16="http://schemas.microsoft.com/office/drawing/2014/main" id="{47098230-8C2B-B81E-9DE8-388213285B04}"/>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a:stretch/>
        </p:blipFill>
        <p:spPr>
          <a:xfrm>
            <a:off x="5565058" y="1006882"/>
            <a:ext cx="6410632" cy="5603256"/>
          </a:xfrm>
        </p:spPr>
      </p:pic>
      <p:sp>
        <p:nvSpPr>
          <p:cNvPr id="4" name="Content Placeholder 3">
            <a:extLst>
              <a:ext uri="{FF2B5EF4-FFF2-40B4-BE49-F238E27FC236}">
                <a16:creationId xmlns:a16="http://schemas.microsoft.com/office/drawing/2014/main" id="{3C56B6D3-52BC-FD80-4390-0D4B6F4E97FC}"/>
              </a:ext>
            </a:extLst>
          </p:cNvPr>
          <p:cNvSpPr>
            <a:spLocks noGrp="1"/>
          </p:cNvSpPr>
          <p:nvPr>
            <p:ph sz="half" idx="1"/>
          </p:nvPr>
        </p:nvSpPr>
        <p:spPr>
          <a:xfrm>
            <a:off x="484239" y="1324180"/>
            <a:ext cx="5080819" cy="4025493"/>
          </a:xfrm>
        </p:spPr>
        <p:txBody>
          <a:bodyPr>
            <a:normAutofit/>
          </a:bodyPr>
          <a:lstStyle/>
          <a:p>
            <a:r>
              <a:rPr lang="en-US" dirty="0"/>
              <a:t>let's consider a scenario of an inventory management system. In this case, the Model will be an inventory system that notifies various departments or sections whenever the stock of a particular item changes.</a:t>
            </a:r>
            <a:endParaRPr lang="LID4096" dirty="0"/>
          </a:p>
        </p:txBody>
      </p:sp>
    </p:spTree>
    <p:extLst>
      <p:ext uri="{BB962C8B-B14F-4D97-AF65-F5344CB8AC3E}">
        <p14:creationId xmlns:p14="http://schemas.microsoft.com/office/powerpoint/2010/main" val="25535017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4E748-C02E-CBA9-4B23-E648A52A2BD2}"/>
              </a:ext>
            </a:extLst>
          </p:cNvPr>
          <p:cNvSpPr>
            <a:spLocks noGrp="1"/>
          </p:cNvSpPr>
          <p:nvPr>
            <p:ph type="title"/>
          </p:nvPr>
        </p:nvSpPr>
        <p:spPr>
          <a:xfrm>
            <a:off x="838200" y="365126"/>
            <a:ext cx="10515600" cy="1122706"/>
          </a:xfrm>
        </p:spPr>
        <p:txBody>
          <a:bodyPr>
            <a:normAutofit fontScale="90000"/>
          </a:bodyPr>
          <a:lstStyle/>
          <a:p>
            <a:r>
              <a:rPr lang="en-US" b="1" dirty="0"/>
              <a:t>RealWorld5 Example Implementation</a:t>
            </a:r>
            <a:br>
              <a:rPr lang="en-US" b="1" dirty="0"/>
            </a:br>
            <a:endParaRPr lang="LID4096" b="1" dirty="0"/>
          </a:p>
        </p:txBody>
      </p:sp>
      <p:pic>
        <p:nvPicPr>
          <p:cNvPr id="8" name="Content Placeholder 7">
            <a:extLst>
              <a:ext uri="{FF2B5EF4-FFF2-40B4-BE49-F238E27FC236}">
                <a16:creationId xmlns:a16="http://schemas.microsoft.com/office/drawing/2014/main" id="{47098230-8C2B-B81E-9DE8-388213285B04}"/>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rcRect/>
          <a:stretch/>
        </p:blipFill>
        <p:spPr>
          <a:xfrm>
            <a:off x="5565058" y="1006882"/>
            <a:ext cx="6410632" cy="5603256"/>
          </a:xfrm>
        </p:spPr>
      </p:pic>
      <p:sp>
        <p:nvSpPr>
          <p:cNvPr id="4" name="Content Placeholder 3">
            <a:extLst>
              <a:ext uri="{FF2B5EF4-FFF2-40B4-BE49-F238E27FC236}">
                <a16:creationId xmlns:a16="http://schemas.microsoft.com/office/drawing/2014/main" id="{3C56B6D3-52BC-FD80-4390-0D4B6F4E97FC}"/>
              </a:ext>
            </a:extLst>
          </p:cNvPr>
          <p:cNvSpPr>
            <a:spLocks noGrp="1"/>
          </p:cNvSpPr>
          <p:nvPr>
            <p:ph sz="half" idx="1"/>
          </p:nvPr>
        </p:nvSpPr>
        <p:spPr>
          <a:xfrm>
            <a:off x="484239" y="1324180"/>
            <a:ext cx="5080819" cy="4025493"/>
          </a:xfrm>
        </p:spPr>
        <p:txBody>
          <a:bodyPr>
            <a:normAutofit fontScale="92500"/>
          </a:bodyPr>
          <a:lstStyle/>
          <a:p>
            <a:r>
              <a:rPr lang="en-US" dirty="0"/>
              <a:t>combining the MVC pattern with the Observer pattern and the Singleton pattern in the context of a messaging application. The MVC pattern will handle the user interface, the Observer pattern will manage the notifications for new messages, and the Singleton pattern will ensure a single instance of the messaging system.</a:t>
            </a:r>
            <a:endParaRPr lang="LID4096" dirty="0"/>
          </a:p>
        </p:txBody>
      </p:sp>
    </p:spTree>
    <p:extLst>
      <p:ext uri="{BB962C8B-B14F-4D97-AF65-F5344CB8AC3E}">
        <p14:creationId xmlns:p14="http://schemas.microsoft.com/office/powerpoint/2010/main" val="24913300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4714483-7072-431F-9DBE-87F44E4D44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95892E1-F4A5-4991-AC52-4F417B14A2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ACF597F8-76AA-44FA-8E6A-06223B66C0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15" name="Oval 14">
              <a:extLst>
                <a:ext uri="{FF2B5EF4-FFF2-40B4-BE49-F238E27FC236}">
                  <a16:creationId xmlns:a16="http://schemas.microsoft.com/office/drawing/2014/main" id="{A6E12753-0A63-43EE-B28A-C989D033EA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B26FA385-76DA-40E9-9257-AA3E07FF61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262D75CA-F374-4878-8106-3EA5E970D6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938667A5-74E3-4EFD-8C45-F48F47427C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31512EE2-F4CC-4E18-9CDA-B92C111224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99E503B-9B4D-4EE3-A50F-15AC374F61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Rectangle 21">
            <a:extLst>
              <a:ext uri="{FF2B5EF4-FFF2-40B4-BE49-F238E27FC236}">
                <a16:creationId xmlns:a16="http://schemas.microsoft.com/office/drawing/2014/main" id="{E2683E3F-F855-4549-84F8-42064EC0F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8FC90B1E-0223-4440-AF22-8F32F6F0C7D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25" name="Straight Connector 24">
              <a:extLst>
                <a:ext uri="{FF2B5EF4-FFF2-40B4-BE49-F238E27FC236}">
                  <a16:creationId xmlns:a16="http://schemas.microsoft.com/office/drawing/2014/main" id="{A2D2E879-0004-4D84-8137-1C09334038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43BE75A2-0D83-4F8E-84CC-D3BCD565B1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90F7F49-1039-49EF-A9BD-153DB590B68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E85F508-9EA4-4B4D-8171-648670650E9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0" name="Rectangle 29">
            <a:extLst>
              <a:ext uri="{FF2B5EF4-FFF2-40B4-BE49-F238E27FC236}">
                <a16:creationId xmlns:a16="http://schemas.microsoft.com/office/drawing/2014/main" id="{832F3179-0CD5-40C8-9939-D8355006F7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11CE155D-684B-4F5E-B835-C52765E310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33" name="Straight Connector 32">
              <a:extLst>
                <a:ext uri="{FF2B5EF4-FFF2-40B4-BE49-F238E27FC236}">
                  <a16:creationId xmlns:a16="http://schemas.microsoft.com/office/drawing/2014/main" id="{04F84AF8-E1A7-41D4-A102-8F87CAE37EE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ED126F1-DB23-4314-B6C7-FE89E3C581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8ACB2B6F-8883-4A00-88DD-98CDDD46B8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3B9A2180-808A-4423-BB2B-6464B290007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pic>
        <p:nvPicPr>
          <p:cNvPr id="7" name="Graphic 6" descr="Head with Gears">
            <a:extLst>
              <a:ext uri="{FF2B5EF4-FFF2-40B4-BE49-F238E27FC236}">
                <a16:creationId xmlns:a16="http://schemas.microsoft.com/office/drawing/2014/main" id="{A269516F-9BD8-D71B-BAD8-77EB3B6A9022}"/>
              </a:ext>
            </a:extLst>
          </p:cNvPr>
          <p:cNvPicPr>
            <a:picLocks noChangeAspect="1"/>
          </p:cNvPicPr>
          <p:nvPr/>
        </p:nvPicPr>
        <p:blipFill>
          <a:blip r:embed="rId3">
            <a:duotone>
              <a:prstClr val="black"/>
              <a:schemeClr val="bg1">
                <a:tint val="45000"/>
                <a:satMod val="400000"/>
              </a:schemeClr>
            </a:duotone>
            <a:alphaModFix amt="25000"/>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121386" y="29548"/>
            <a:ext cx="6013845" cy="6013845"/>
          </a:xfrm>
          <a:prstGeom prst="rect">
            <a:avLst/>
          </a:prstGeom>
        </p:spPr>
      </p:pic>
      <p:sp>
        <p:nvSpPr>
          <p:cNvPr id="2" name="Title 1">
            <a:extLst>
              <a:ext uri="{FF2B5EF4-FFF2-40B4-BE49-F238E27FC236}">
                <a16:creationId xmlns:a16="http://schemas.microsoft.com/office/drawing/2014/main" id="{8190C7B4-5DE4-624C-4DEA-FF0DE554E88F}"/>
              </a:ext>
            </a:extLst>
          </p:cNvPr>
          <p:cNvSpPr>
            <a:spLocks noGrp="1"/>
          </p:cNvSpPr>
          <p:nvPr>
            <p:ph type="ctrTitle"/>
          </p:nvPr>
        </p:nvSpPr>
        <p:spPr>
          <a:xfrm>
            <a:off x="2618173" y="630936"/>
            <a:ext cx="7315200" cy="883231"/>
          </a:xfrm>
          <a:noFill/>
        </p:spPr>
        <p:txBody>
          <a:bodyPr anchor="b">
            <a:normAutofit/>
          </a:bodyPr>
          <a:lstStyle/>
          <a:p>
            <a:r>
              <a:rPr lang="en-GB" sz="4800" b="0" i="1" dirty="0">
                <a:solidFill>
                  <a:schemeClr val="bg1"/>
                </a:solidFill>
                <a:effectLst/>
                <a:latin typeface="Arial" panose="020B0604020202020204" pitchFamily="34" charset="0"/>
              </a:rPr>
              <a:t>Intent</a:t>
            </a:r>
            <a:endParaRPr lang="LID4096" sz="4800" b="1" dirty="0">
              <a:solidFill>
                <a:schemeClr val="bg1"/>
              </a:solidFill>
            </a:endParaRPr>
          </a:p>
        </p:txBody>
      </p:sp>
      <p:sp>
        <p:nvSpPr>
          <p:cNvPr id="3" name="Subtitle 2">
            <a:extLst>
              <a:ext uri="{FF2B5EF4-FFF2-40B4-BE49-F238E27FC236}">
                <a16:creationId xmlns:a16="http://schemas.microsoft.com/office/drawing/2014/main" id="{B2E095B8-C5E8-0E3A-4A15-DDD9E55EC7D0}"/>
              </a:ext>
            </a:extLst>
          </p:cNvPr>
          <p:cNvSpPr>
            <a:spLocks noGrp="1"/>
          </p:cNvSpPr>
          <p:nvPr>
            <p:ph type="subTitle" idx="1"/>
          </p:nvPr>
        </p:nvSpPr>
        <p:spPr>
          <a:xfrm>
            <a:off x="1939937" y="1966453"/>
            <a:ext cx="9450941" cy="3788256"/>
          </a:xfrm>
          <a:noFill/>
        </p:spPr>
        <p:txBody>
          <a:bodyPr anchor="t">
            <a:normAutofit/>
          </a:bodyPr>
          <a:lstStyle/>
          <a:p>
            <a:pPr algn="l"/>
            <a:r>
              <a:rPr lang="en-US" sz="1800" b="0" i="0" dirty="0">
                <a:solidFill>
                  <a:schemeClr val="bg1"/>
                </a:solidFill>
                <a:effectLst/>
                <a:latin typeface="Arial" panose="020B0604020202020204" pitchFamily="34" charset="0"/>
              </a:rPr>
              <a:t>The intent of this design pattern is to help keep the user interface separate from the rest of the program.</a:t>
            </a:r>
          </a:p>
          <a:p>
            <a:r>
              <a:rPr lang="en-US" sz="1800" b="0" i="0" dirty="0">
                <a:solidFill>
                  <a:schemeClr val="bg1"/>
                </a:solidFill>
                <a:effectLst/>
                <a:latin typeface="Arial" panose="020B0604020202020204" pitchFamily="34" charset="0"/>
              </a:rPr>
              <a:t>or</a:t>
            </a:r>
          </a:p>
          <a:p>
            <a:pPr algn="l"/>
            <a:r>
              <a:rPr lang="en-US" sz="1800" dirty="0">
                <a:solidFill>
                  <a:schemeClr val="bg1"/>
                </a:solidFill>
              </a:rPr>
              <a:t>The primary intent of MVC is to provide a clear separation of concerns within an application, enabling:</a:t>
            </a:r>
          </a:p>
          <a:p>
            <a:pPr algn="l"/>
            <a:r>
              <a:rPr lang="en-GB" sz="1800" b="1" i="0" dirty="0">
                <a:solidFill>
                  <a:srgbClr val="FF0000"/>
                </a:solidFill>
                <a:effectLst/>
                <a:latin typeface="Söhne"/>
              </a:rPr>
              <a:t>Modularity and Reusability</a:t>
            </a:r>
            <a:endParaRPr lang="en-US" sz="1800" b="1" i="0" dirty="0">
              <a:solidFill>
                <a:srgbClr val="FF0000"/>
              </a:solidFill>
              <a:effectLst/>
              <a:latin typeface="Söhne"/>
            </a:endParaRPr>
          </a:p>
          <a:p>
            <a:pPr algn="l"/>
            <a:r>
              <a:rPr lang="en-GB" sz="1800" b="1" i="0" dirty="0">
                <a:solidFill>
                  <a:srgbClr val="FF0000"/>
                </a:solidFill>
                <a:effectLst/>
                <a:latin typeface="Söhne"/>
              </a:rPr>
              <a:t>Scalability and Maintainability</a:t>
            </a:r>
          </a:p>
          <a:p>
            <a:pPr algn="l"/>
            <a:r>
              <a:rPr lang="en-GB" sz="1800" b="1" i="0" dirty="0">
                <a:solidFill>
                  <a:srgbClr val="FF0000"/>
                </a:solidFill>
                <a:effectLst/>
                <a:latin typeface="Söhne"/>
              </a:rPr>
              <a:t>Parallel Development</a:t>
            </a:r>
            <a:endParaRPr lang="en-GB" sz="1800" b="1" dirty="0">
              <a:solidFill>
                <a:srgbClr val="FF0000"/>
              </a:solidFill>
              <a:latin typeface="Söhne"/>
            </a:endParaRPr>
          </a:p>
          <a:p>
            <a:pPr algn="l"/>
            <a:r>
              <a:rPr lang="en-GB" sz="1800" b="1" i="0" dirty="0">
                <a:solidFill>
                  <a:srgbClr val="FF0000"/>
                </a:solidFill>
                <a:effectLst/>
                <a:latin typeface="Söhne"/>
              </a:rPr>
              <a:t>Testability</a:t>
            </a:r>
            <a:endParaRPr lang="LID4096" sz="1800" dirty="0">
              <a:solidFill>
                <a:srgbClr val="FF0000"/>
              </a:solidFill>
            </a:endParaRPr>
          </a:p>
        </p:txBody>
      </p:sp>
    </p:spTree>
    <p:extLst>
      <p:ext uri="{BB962C8B-B14F-4D97-AF65-F5344CB8AC3E}">
        <p14:creationId xmlns:p14="http://schemas.microsoft.com/office/powerpoint/2010/main" val="4990155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0C7B4-5DE4-624C-4DEA-FF0DE554E88F}"/>
              </a:ext>
            </a:extLst>
          </p:cNvPr>
          <p:cNvSpPr>
            <a:spLocks noGrp="1"/>
          </p:cNvSpPr>
          <p:nvPr>
            <p:ph type="ctrTitle"/>
          </p:nvPr>
        </p:nvSpPr>
        <p:spPr>
          <a:xfrm>
            <a:off x="1524000" y="1122363"/>
            <a:ext cx="9144000" cy="183923"/>
          </a:xfrm>
        </p:spPr>
        <p:txBody>
          <a:bodyPr>
            <a:normAutofit fontScale="90000"/>
          </a:bodyPr>
          <a:lstStyle/>
          <a:p>
            <a:r>
              <a:rPr lang="en-GB" b="0" i="1" dirty="0">
                <a:solidFill>
                  <a:srgbClr val="000000"/>
                </a:solidFill>
                <a:effectLst/>
                <a:latin typeface="Arial" panose="020B0604020202020204" pitchFamily="34" charset="0"/>
              </a:rPr>
              <a:t>Applicability</a:t>
            </a:r>
            <a:endParaRPr lang="LID4096" b="1" dirty="0"/>
          </a:p>
        </p:txBody>
      </p:sp>
      <p:sp>
        <p:nvSpPr>
          <p:cNvPr id="3" name="Subtitle 2">
            <a:extLst>
              <a:ext uri="{FF2B5EF4-FFF2-40B4-BE49-F238E27FC236}">
                <a16:creationId xmlns:a16="http://schemas.microsoft.com/office/drawing/2014/main" id="{B2E095B8-C5E8-0E3A-4A15-DDD9E55EC7D0}"/>
              </a:ext>
            </a:extLst>
          </p:cNvPr>
          <p:cNvSpPr>
            <a:spLocks noGrp="1"/>
          </p:cNvSpPr>
          <p:nvPr>
            <p:ph type="subTitle" idx="1"/>
          </p:nvPr>
        </p:nvSpPr>
        <p:spPr>
          <a:xfrm>
            <a:off x="347870" y="1306286"/>
            <a:ext cx="11400181" cy="5372810"/>
          </a:xfrm>
        </p:spPr>
        <p:txBody>
          <a:bodyPr>
            <a:normAutofit/>
          </a:bodyPr>
          <a:lstStyle/>
          <a:p>
            <a:pPr algn="l"/>
            <a:r>
              <a:rPr lang="en-US" b="1" i="0" dirty="0">
                <a:solidFill>
                  <a:srgbClr val="000000"/>
                </a:solidFill>
                <a:effectLst/>
                <a:latin typeface="Arial" panose="020B0604020202020204" pitchFamily="34" charset="0"/>
              </a:rPr>
              <a:t>Use the MVC pattern when:</a:t>
            </a:r>
          </a:p>
          <a:p>
            <a:pPr marL="457200" indent="-457200" algn="l">
              <a:buFont typeface="Arial" panose="020B0604020202020204" pitchFamily="34" charset="0"/>
              <a:buChar char="•"/>
            </a:pPr>
            <a:r>
              <a:rPr lang="en-US" b="1" i="0" dirty="0">
                <a:solidFill>
                  <a:srgbClr val="000000"/>
                </a:solidFill>
                <a:effectLst/>
                <a:latin typeface="Arial" panose="020B0604020202020204" pitchFamily="34" charset="0"/>
              </a:rPr>
              <a:t>Complex User Interfaces: </a:t>
            </a:r>
            <a:r>
              <a:rPr lang="en-US" i="0" dirty="0">
                <a:solidFill>
                  <a:srgbClr val="000000"/>
                </a:solidFill>
                <a:effectLst/>
                <a:latin typeface="Arial" panose="020B0604020202020204" pitchFamily="34" charset="0"/>
              </a:rPr>
              <a:t>When dealing with applications that have intricate user interfaces, MVC helps in separating the concerns of data manipulation, user interaction, and presentation, making the codebase more organized and maintainable.</a:t>
            </a:r>
          </a:p>
          <a:p>
            <a:pPr marL="457200" indent="-457200" algn="l">
              <a:buFont typeface="Arial" panose="020B0604020202020204" pitchFamily="34" charset="0"/>
              <a:buChar char="•"/>
            </a:pPr>
            <a:endParaRPr lang="en-US" b="1" i="0" dirty="0">
              <a:solidFill>
                <a:srgbClr val="000000"/>
              </a:solidFill>
              <a:effectLst/>
              <a:latin typeface="Arial" panose="020B0604020202020204" pitchFamily="34" charset="0"/>
            </a:endParaRPr>
          </a:p>
          <a:p>
            <a:pPr marL="457200" indent="-457200" algn="l">
              <a:buFont typeface="Arial" panose="020B0604020202020204" pitchFamily="34" charset="0"/>
              <a:buChar char="•"/>
            </a:pPr>
            <a:r>
              <a:rPr lang="en-US" b="1" i="0" dirty="0">
                <a:solidFill>
                  <a:srgbClr val="000000"/>
                </a:solidFill>
                <a:effectLst/>
                <a:latin typeface="Arial" panose="020B0604020202020204" pitchFamily="34" charset="0"/>
              </a:rPr>
              <a:t>Multiple Device Support: </a:t>
            </a:r>
            <a:r>
              <a:rPr lang="en-US" i="0" dirty="0">
                <a:solidFill>
                  <a:srgbClr val="000000"/>
                </a:solidFill>
                <a:effectLst/>
                <a:latin typeface="Arial" panose="020B0604020202020204" pitchFamily="34" charset="0"/>
              </a:rPr>
              <a:t>MVC is beneficial when building applications that need to support multiple devices or platforms since it allows for different views to be created for different interfaces while sharing the same underlying model and controller logic.</a:t>
            </a:r>
          </a:p>
          <a:p>
            <a:pPr marL="457200" indent="-457200" algn="l">
              <a:buFont typeface="Arial" panose="020B0604020202020204" pitchFamily="34" charset="0"/>
              <a:buChar char="•"/>
            </a:pPr>
            <a:endParaRPr lang="en-US" b="1" i="0" dirty="0">
              <a:solidFill>
                <a:srgbClr val="000000"/>
              </a:solidFill>
              <a:effectLst/>
              <a:latin typeface="Arial" panose="020B0604020202020204" pitchFamily="34" charset="0"/>
            </a:endParaRPr>
          </a:p>
          <a:p>
            <a:pPr marL="457200" indent="-457200" algn="l">
              <a:buFont typeface="Arial" panose="020B0604020202020204" pitchFamily="34" charset="0"/>
              <a:buChar char="•"/>
            </a:pPr>
            <a:r>
              <a:rPr lang="en-US" b="1" i="0" dirty="0">
                <a:solidFill>
                  <a:srgbClr val="000000"/>
                </a:solidFill>
                <a:effectLst/>
                <a:latin typeface="Arial" panose="020B0604020202020204" pitchFamily="34" charset="0"/>
              </a:rPr>
              <a:t>Code Maintainability: </a:t>
            </a:r>
            <a:r>
              <a:rPr lang="en-US" i="0" dirty="0">
                <a:solidFill>
                  <a:srgbClr val="000000"/>
                </a:solidFill>
                <a:effectLst/>
                <a:latin typeface="Arial" panose="020B0604020202020204" pitchFamily="34" charset="0"/>
              </a:rPr>
              <a:t>For projects that require frequent updates or changes in the user interface without affecting the underlying data handling or business logic, MVC helps in maintaining the codebase by isolating these concerns.</a:t>
            </a:r>
          </a:p>
          <a:p>
            <a:pPr marL="457200" indent="-457200" algn="l">
              <a:buFont typeface="Arial" panose="020B0604020202020204" pitchFamily="34" charset="0"/>
              <a:buChar char="•"/>
            </a:pPr>
            <a:endParaRPr lang="en-US" sz="1400" b="1" i="0"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37086781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0C7B4-5DE4-624C-4DEA-FF0DE554E88F}"/>
              </a:ext>
            </a:extLst>
          </p:cNvPr>
          <p:cNvSpPr>
            <a:spLocks noGrp="1"/>
          </p:cNvSpPr>
          <p:nvPr>
            <p:ph type="ctrTitle"/>
          </p:nvPr>
        </p:nvSpPr>
        <p:spPr>
          <a:xfrm>
            <a:off x="1524000" y="496957"/>
            <a:ext cx="9144000" cy="809329"/>
          </a:xfrm>
        </p:spPr>
        <p:txBody>
          <a:bodyPr>
            <a:normAutofit fontScale="90000"/>
          </a:bodyPr>
          <a:lstStyle/>
          <a:p>
            <a:r>
              <a:rPr lang="en-GB" b="0" i="1" dirty="0">
                <a:solidFill>
                  <a:srgbClr val="000000"/>
                </a:solidFill>
                <a:effectLst/>
                <a:latin typeface="Arial" panose="020B0604020202020204" pitchFamily="34" charset="0"/>
              </a:rPr>
              <a:t>Applicability contd</a:t>
            </a:r>
            <a:endParaRPr lang="LID4096" b="1" dirty="0"/>
          </a:p>
        </p:txBody>
      </p:sp>
      <p:sp>
        <p:nvSpPr>
          <p:cNvPr id="3" name="Subtitle 2">
            <a:extLst>
              <a:ext uri="{FF2B5EF4-FFF2-40B4-BE49-F238E27FC236}">
                <a16:creationId xmlns:a16="http://schemas.microsoft.com/office/drawing/2014/main" id="{B2E095B8-C5E8-0E3A-4A15-DDD9E55EC7D0}"/>
              </a:ext>
            </a:extLst>
          </p:cNvPr>
          <p:cNvSpPr>
            <a:spLocks noGrp="1"/>
          </p:cNvSpPr>
          <p:nvPr>
            <p:ph type="subTitle" idx="1"/>
          </p:nvPr>
        </p:nvSpPr>
        <p:spPr>
          <a:xfrm>
            <a:off x="347870" y="1306286"/>
            <a:ext cx="11400181" cy="5372810"/>
          </a:xfrm>
        </p:spPr>
        <p:txBody>
          <a:bodyPr>
            <a:normAutofit/>
          </a:bodyPr>
          <a:lstStyle/>
          <a:p>
            <a:pPr marL="457200" indent="-457200" algn="l">
              <a:buFont typeface="Arial" panose="020B0604020202020204" pitchFamily="34" charset="0"/>
              <a:buChar char="•"/>
            </a:pPr>
            <a:endParaRPr lang="en-US" sz="1400" b="1" i="0" dirty="0">
              <a:solidFill>
                <a:srgbClr val="000000"/>
              </a:solidFill>
              <a:effectLst/>
              <a:latin typeface="Arial" panose="020B0604020202020204" pitchFamily="34" charset="0"/>
            </a:endParaRPr>
          </a:p>
          <a:p>
            <a:pPr marL="457200" indent="-457200" algn="l">
              <a:buFont typeface="Arial" panose="020B0604020202020204" pitchFamily="34" charset="0"/>
              <a:buChar char="•"/>
            </a:pPr>
            <a:r>
              <a:rPr lang="en-US" sz="2000" b="1" i="0" dirty="0">
                <a:solidFill>
                  <a:srgbClr val="000000"/>
                </a:solidFill>
                <a:effectLst/>
                <a:latin typeface="Arial" panose="020B0604020202020204" pitchFamily="34" charset="0"/>
              </a:rPr>
              <a:t>Parallel Development: </a:t>
            </a:r>
            <a:r>
              <a:rPr lang="en-US" sz="2000" i="0" dirty="0">
                <a:solidFill>
                  <a:srgbClr val="000000"/>
                </a:solidFill>
                <a:effectLst/>
                <a:latin typeface="Arial" panose="020B0604020202020204" pitchFamily="34" charset="0"/>
              </a:rPr>
              <a:t>When working in teams, MVC facilitates parallel development as developers can work on different components (Model, View, or Controller) simultaneously without disrupting each other's work.</a:t>
            </a:r>
          </a:p>
          <a:p>
            <a:pPr marL="457200" indent="-457200" algn="l">
              <a:buFont typeface="Arial" panose="020B0604020202020204" pitchFamily="34" charset="0"/>
              <a:buChar char="•"/>
            </a:pPr>
            <a:endParaRPr lang="en-US" sz="2000" b="1" i="0" dirty="0">
              <a:solidFill>
                <a:srgbClr val="000000"/>
              </a:solidFill>
              <a:effectLst/>
              <a:latin typeface="Arial" panose="020B0604020202020204" pitchFamily="34" charset="0"/>
            </a:endParaRPr>
          </a:p>
          <a:p>
            <a:pPr marL="457200" indent="-457200" algn="l">
              <a:buFont typeface="Arial" panose="020B0604020202020204" pitchFamily="34" charset="0"/>
              <a:buChar char="•"/>
            </a:pPr>
            <a:r>
              <a:rPr lang="en-US" sz="2000" b="1" i="0" dirty="0">
                <a:solidFill>
                  <a:srgbClr val="000000"/>
                </a:solidFill>
                <a:effectLst/>
                <a:latin typeface="Arial" panose="020B0604020202020204" pitchFamily="34" charset="0"/>
              </a:rPr>
              <a:t>Testing and Debugging: </a:t>
            </a:r>
            <a:r>
              <a:rPr lang="en-US" sz="2000" i="0" dirty="0">
                <a:solidFill>
                  <a:srgbClr val="000000"/>
                </a:solidFill>
                <a:effectLst/>
                <a:latin typeface="Arial" panose="020B0604020202020204" pitchFamily="34" charset="0"/>
              </a:rPr>
              <a:t>It aids in efficient testing as each component (Model, View, Controller) can be tested separately. This separation also makes it easier to identify and debug issues within specific parts of the application.</a:t>
            </a:r>
          </a:p>
          <a:p>
            <a:pPr marL="457200" indent="-457200" algn="l">
              <a:buFont typeface="Arial" panose="020B0604020202020204" pitchFamily="34" charset="0"/>
              <a:buChar char="•"/>
            </a:pPr>
            <a:endParaRPr lang="en-US" sz="2000" b="1" i="0" dirty="0">
              <a:solidFill>
                <a:srgbClr val="000000"/>
              </a:solidFill>
              <a:effectLst/>
              <a:latin typeface="Arial" panose="020B0604020202020204" pitchFamily="34" charset="0"/>
            </a:endParaRPr>
          </a:p>
          <a:p>
            <a:pPr marL="457200" indent="-457200" algn="l">
              <a:buFont typeface="Arial" panose="020B0604020202020204" pitchFamily="34" charset="0"/>
              <a:buChar char="•"/>
            </a:pPr>
            <a:r>
              <a:rPr lang="en-US" sz="2000" b="1" i="0" dirty="0">
                <a:solidFill>
                  <a:srgbClr val="000000"/>
                </a:solidFill>
                <a:effectLst/>
                <a:latin typeface="Arial" panose="020B0604020202020204" pitchFamily="34" charset="0"/>
              </a:rPr>
              <a:t>Reusability: </a:t>
            </a:r>
            <a:r>
              <a:rPr lang="en-US" sz="2000" i="0" dirty="0">
                <a:solidFill>
                  <a:srgbClr val="000000"/>
                </a:solidFill>
                <a:effectLst/>
                <a:latin typeface="Arial" panose="020B0604020202020204" pitchFamily="34" charset="0"/>
              </a:rPr>
              <a:t>MVC promotes code reusability as the separation of concerns allows for the reuse of models or controllers in different parts of the application or even in entirely different projects.</a:t>
            </a:r>
          </a:p>
          <a:p>
            <a:pPr marL="457200" indent="-457200" algn="l">
              <a:buFont typeface="Arial" panose="020B0604020202020204" pitchFamily="34" charset="0"/>
              <a:buChar char="•"/>
            </a:pPr>
            <a:endParaRPr lang="en-US" sz="2000" b="1" i="0" dirty="0">
              <a:solidFill>
                <a:srgbClr val="000000"/>
              </a:solidFill>
              <a:effectLst/>
              <a:latin typeface="Arial" panose="020B0604020202020204" pitchFamily="34" charset="0"/>
            </a:endParaRPr>
          </a:p>
          <a:p>
            <a:pPr marL="457200" indent="-457200" algn="l">
              <a:buFont typeface="Arial" panose="020B0604020202020204" pitchFamily="34" charset="0"/>
              <a:buChar char="•"/>
            </a:pPr>
            <a:r>
              <a:rPr lang="en-US" sz="2000" b="1" i="0" dirty="0">
                <a:solidFill>
                  <a:srgbClr val="000000"/>
                </a:solidFill>
                <a:effectLst/>
                <a:latin typeface="Arial" panose="020B0604020202020204" pitchFamily="34" charset="0"/>
              </a:rPr>
              <a:t>Scalability: </a:t>
            </a:r>
            <a:r>
              <a:rPr lang="en-US" sz="2000" i="0" dirty="0">
                <a:solidFill>
                  <a:srgbClr val="000000"/>
                </a:solidFill>
                <a:effectLst/>
                <a:latin typeface="Arial" panose="020B0604020202020204" pitchFamily="34" charset="0"/>
              </a:rPr>
              <a:t>When building scalable applications, MVC helps in managing complexity by organizing code into distinct components, making it easier to scale specific parts of the application independently.</a:t>
            </a:r>
            <a:endParaRPr lang="LID4096" sz="2000" dirty="0"/>
          </a:p>
        </p:txBody>
      </p:sp>
    </p:spTree>
    <p:extLst>
      <p:ext uri="{BB962C8B-B14F-4D97-AF65-F5344CB8AC3E}">
        <p14:creationId xmlns:p14="http://schemas.microsoft.com/office/powerpoint/2010/main" val="26967505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0C7B4-5DE4-624C-4DEA-FF0DE554E88F}"/>
              </a:ext>
            </a:extLst>
          </p:cNvPr>
          <p:cNvSpPr>
            <a:spLocks noGrp="1"/>
          </p:cNvSpPr>
          <p:nvPr>
            <p:ph type="title"/>
          </p:nvPr>
        </p:nvSpPr>
        <p:spPr/>
        <p:txBody>
          <a:bodyPr>
            <a:normAutofit/>
          </a:bodyPr>
          <a:lstStyle/>
          <a:p>
            <a:r>
              <a:rPr lang="en-GB" b="0" i="1">
                <a:solidFill>
                  <a:srgbClr val="000000"/>
                </a:solidFill>
                <a:effectLst/>
                <a:latin typeface="Arial" panose="020B0604020202020204" pitchFamily="34" charset="0"/>
              </a:rPr>
              <a:t>Structure Diagram</a:t>
            </a:r>
            <a:endParaRPr lang="LID4096" b="1" dirty="0"/>
          </a:p>
        </p:txBody>
      </p:sp>
      <p:pic>
        <p:nvPicPr>
          <p:cNvPr id="7" name="Content Placeholder 6" descr="A diagram of a system&#10;&#10;Description automatically generated">
            <a:extLst>
              <a:ext uri="{FF2B5EF4-FFF2-40B4-BE49-F238E27FC236}">
                <a16:creationId xmlns:a16="http://schemas.microsoft.com/office/drawing/2014/main" id="{D10E2726-483B-2D01-3854-147040B096B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276600" y="2258219"/>
            <a:ext cx="5638800" cy="3486150"/>
          </a:xfrm>
        </p:spPr>
      </p:pic>
    </p:spTree>
    <p:extLst>
      <p:ext uri="{BB962C8B-B14F-4D97-AF65-F5344CB8AC3E}">
        <p14:creationId xmlns:p14="http://schemas.microsoft.com/office/powerpoint/2010/main" val="14055496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0C7B4-5DE4-624C-4DEA-FF0DE554E88F}"/>
              </a:ext>
            </a:extLst>
          </p:cNvPr>
          <p:cNvSpPr>
            <a:spLocks noGrp="1"/>
          </p:cNvSpPr>
          <p:nvPr>
            <p:ph type="ctrTitle"/>
          </p:nvPr>
        </p:nvSpPr>
        <p:spPr>
          <a:xfrm>
            <a:off x="1524000" y="427383"/>
            <a:ext cx="9144000" cy="878903"/>
          </a:xfrm>
        </p:spPr>
        <p:txBody>
          <a:bodyPr>
            <a:normAutofit fontScale="90000"/>
          </a:bodyPr>
          <a:lstStyle/>
          <a:p>
            <a:r>
              <a:rPr lang="en-GB" b="0" i="1" dirty="0">
                <a:solidFill>
                  <a:srgbClr val="000000"/>
                </a:solidFill>
                <a:effectLst/>
                <a:latin typeface="Arial" panose="020B0604020202020204" pitchFamily="34" charset="0"/>
              </a:rPr>
              <a:t>Participants</a:t>
            </a:r>
            <a:endParaRPr lang="LID4096" b="1" dirty="0"/>
          </a:p>
        </p:txBody>
      </p:sp>
      <p:sp>
        <p:nvSpPr>
          <p:cNvPr id="3" name="Subtitle 2">
            <a:extLst>
              <a:ext uri="{FF2B5EF4-FFF2-40B4-BE49-F238E27FC236}">
                <a16:creationId xmlns:a16="http://schemas.microsoft.com/office/drawing/2014/main" id="{B2E095B8-C5E8-0E3A-4A15-DDD9E55EC7D0}"/>
              </a:ext>
            </a:extLst>
          </p:cNvPr>
          <p:cNvSpPr>
            <a:spLocks noGrp="1"/>
          </p:cNvSpPr>
          <p:nvPr>
            <p:ph type="subTitle" idx="1"/>
          </p:nvPr>
        </p:nvSpPr>
        <p:spPr>
          <a:xfrm>
            <a:off x="1524000" y="1547035"/>
            <a:ext cx="9144000" cy="4283494"/>
          </a:xfrm>
        </p:spPr>
        <p:txBody>
          <a:bodyPr>
            <a:normAutofit fontScale="85000" lnSpcReduction="20000"/>
          </a:bodyPr>
          <a:lstStyle/>
          <a:p>
            <a:pPr algn="l"/>
            <a:r>
              <a:rPr lang="en-US" sz="2400" b="1" i="0" dirty="0">
                <a:solidFill>
                  <a:srgbClr val="000000"/>
                </a:solidFill>
                <a:effectLst/>
                <a:latin typeface="Arial" panose="020B0604020202020204" pitchFamily="34" charset="0"/>
              </a:rPr>
              <a:t>Model:</a:t>
            </a:r>
          </a:p>
          <a:p>
            <a:pPr algn="l"/>
            <a:r>
              <a:rPr lang="en-US" sz="2400" b="0" i="0" dirty="0">
                <a:solidFill>
                  <a:srgbClr val="000000"/>
                </a:solidFill>
                <a:effectLst/>
                <a:latin typeface="Arial" panose="020B0604020202020204" pitchFamily="34" charset="0"/>
              </a:rPr>
              <a:t>Represents the application's data and business logic.</a:t>
            </a:r>
          </a:p>
          <a:p>
            <a:pPr algn="l"/>
            <a:r>
              <a:rPr lang="en-US" sz="2400" b="0" i="0" dirty="0">
                <a:solidFill>
                  <a:srgbClr val="000000"/>
                </a:solidFill>
                <a:effectLst/>
                <a:latin typeface="Arial" panose="020B0604020202020204" pitchFamily="34" charset="0"/>
              </a:rPr>
              <a:t>Manages the data and responds to requests for information about its state.</a:t>
            </a:r>
          </a:p>
          <a:p>
            <a:pPr algn="l"/>
            <a:r>
              <a:rPr lang="en-US" sz="2400" b="0" i="0" dirty="0">
                <a:solidFill>
                  <a:srgbClr val="000000"/>
                </a:solidFill>
                <a:effectLst/>
                <a:latin typeface="Arial" panose="020B0604020202020204" pitchFamily="34" charset="0"/>
              </a:rPr>
              <a:t>Notifies the View of any changes in the data.</a:t>
            </a:r>
          </a:p>
          <a:p>
            <a:pPr algn="l"/>
            <a:r>
              <a:rPr lang="en-US" sz="2400" b="1" i="0" dirty="0">
                <a:solidFill>
                  <a:srgbClr val="000000"/>
                </a:solidFill>
                <a:effectLst/>
                <a:latin typeface="Arial" panose="020B0604020202020204" pitchFamily="34" charset="0"/>
              </a:rPr>
              <a:t>View:</a:t>
            </a:r>
          </a:p>
          <a:p>
            <a:pPr algn="l"/>
            <a:r>
              <a:rPr lang="en-US" sz="2400" b="0" i="0" dirty="0">
                <a:solidFill>
                  <a:srgbClr val="000000"/>
                </a:solidFill>
                <a:effectLst/>
                <a:latin typeface="Arial" panose="020B0604020202020204" pitchFamily="34" charset="0"/>
              </a:rPr>
              <a:t>Handles the presentation layer and the user interface.</a:t>
            </a:r>
          </a:p>
          <a:p>
            <a:pPr algn="l"/>
            <a:r>
              <a:rPr lang="en-US" sz="2400" b="0" i="0" dirty="0">
                <a:solidFill>
                  <a:srgbClr val="000000"/>
                </a:solidFill>
                <a:effectLst/>
                <a:latin typeface="Arial" panose="020B0604020202020204" pitchFamily="34" charset="0"/>
              </a:rPr>
              <a:t>Displays the data from the Model to the user in a specific format.</a:t>
            </a:r>
          </a:p>
          <a:p>
            <a:pPr algn="l"/>
            <a:r>
              <a:rPr lang="en-US" sz="2400" b="0" i="0" dirty="0">
                <a:solidFill>
                  <a:srgbClr val="000000"/>
                </a:solidFill>
                <a:effectLst/>
                <a:latin typeface="Arial" panose="020B0604020202020204" pitchFamily="34" charset="0"/>
              </a:rPr>
              <a:t>Receives user input (indirectly through the Controller) for further processing.</a:t>
            </a:r>
          </a:p>
          <a:p>
            <a:pPr algn="l"/>
            <a:r>
              <a:rPr lang="en-US" sz="2400" b="1" i="0" dirty="0">
                <a:solidFill>
                  <a:srgbClr val="000000"/>
                </a:solidFill>
                <a:effectLst/>
                <a:latin typeface="Arial" panose="020B0604020202020204" pitchFamily="34" charset="0"/>
              </a:rPr>
              <a:t>Controller:</a:t>
            </a:r>
          </a:p>
          <a:p>
            <a:pPr algn="l"/>
            <a:r>
              <a:rPr lang="en-US" sz="2400" b="0" i="0" dirty="0">
                <a:solidFill>
                  <a:srgbClr val="000000"/>
                </a:solidFill>
                <a:effectLst/>
                <a:latin typeface="Arial" panose="020B0604020202020204" pitchFamily="34" charset="0"/>
              </a:rPr>
              <a:t>Acts as an intermediary between the Model and the View.</a:t>
            </a:r>
          </a:p>
          <a:p>
            <a:pPr algn="l"/>
            <a:r>
              <a:rPr lang="en-US" sz="2400" b="0" i="0" dirty="0">
                <a:solidFill>
                  <a:srgbClr val="000000"/>
                </a:solidFill>
                <a:effectLst/>
                <a:latin typeface="Arial" panose="020B0604020202020204" pitchFamily="34" charset="0"/>
              </a:rPr>
              <a:t>Receives user inputs directly.</a:t>
            </a:r>
          </a:p>
          <a:p>
            <a:pPr algn="l"/>
            <a:r>
              <a:rPr lang="en-US" sz="2400" b="0" i="0" dirty="0">
                <a:solidFill>
                  <a:srgbClr val="000000"/>
                </a:solidFill>
                <a:effectLst/>
                <a:latin typeface="Arial" panose="020B0604020202020204" pitchFamily="34" charset="0"/>
              </a:rPr>
              <a:t>Manipulates the Model based on user inputs and updates the View accordingly.</a:t>
            </a:r>
            <a:endParaRPr lang="LID4096" sz="3200" dirty="0"/>
          </a:p>
        </p:txBody>
      </p:sp>
    </p:spTree>
    <p:extLst>
      <p:ext uri="{BB962C8B-B14F-4D97-AF65-F5344CB8AC3E}">
        <p14:creationId xmlns:p14="http://schemas.microsoft.com/office/powerpoint/2010/main" val="19944458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0C7B4-5DE4-624C-4DEA-FF0DE554E88F}"/>
              </a:ext>
            </a:extLst>
          </p:cNvPr>
          <p:cNvSpPr>
            <a:spLocks noGrp="1"/>
          </p:cNvSpPr>
          <p:nvPr>
            <p:ph type="ctrTitle"/>
          </p:nvPr>
        </p:nvSpPr>
        <p:spPr>
          <a:xfrm>
            <a:off x="1524000" y="535954"/>
            <a:ext cx="9144000" cy="646802"/>
          </a:xfrm>
        </p:spPr>
        <p:txBody>
          <a:bodyPr>
            <a:normAutofit fontScale="90000"/>
          </a:bodyPr>
          <a:lstStyle/>
          <a:p>
            <a:r>
              <a:rPr lang="en-GB" b="0" i="1" dirty="0">
                <a:solidFill>
                  <a:srgbClr val="000000"/>
                </a:solidFill>
                <a:effectLst/>
                <a:latin typeface="Arial" panose="020B0604020202020204" pitchFamily="34" charset="0"/>
              </a:rPr>
              <a:t>Consequences</a:t>
            </a:r>
            <a:endParaRPr lang="LID4096" b="1" dirty="0"/>
          </a:p>
        </p:txBody>
      </p:sp>
      <p:sp>
        <p:nvSpPr>
          <p:cNvPr id="3" name="Subtitle 2">
            <a:extLst>
              <a:ext uri="{FF2B5EF4-FFF2-40B4-BE49-F238E27FC236}">
                <a16:creationId xmlns:a16="http://schemas.microsoft.com/office/drawing/2014/main" id="{B2E095B8-C5E8-0E3A-4A15-DDD9E55EC7D0}"/>
              </a:ext>
            </a:extLst>
          </p:cNvPr>
          <p:cNvSpPr>
            <a:spLocks noGrp="1"/>
          </p:cNvSpPr>
          <p:nvPr>
            <p:ph type="subTitle" idx="1"/>
          </p:nvPr>
        </p:nvSpPr>
        <p:spPr>
          <a:xfrm>
            <a:off x="1523999" y="1547035"/>
            <a:ext cx="9566787" cy="4283494"/>
          </a:xfrm>
        </p:spPr>
        <p:txBody>
          <a:bodyPr>
            <a:normAutofit/>
          </a:bodyPr>
          <a:lstStyle/>
          <a:p>
            <a:pPr marL="342900" indent="-342900" algn="l">
              <a:buFont typeface="Arial" panose="020B0604020202020204" pitchFamily="34" charset="0"/>
              <a:buChar char="•"/>
            </a:pPr>
            <a:r>
              <a:rPr lang="en-US" sz="2400" b="0" i="0" dirty="0">
                <a:solidFill>
                  <a:srgbClr val="000000"/>
                </a:solidFill>
                <a:effectLst/>
                <a:latin typeface="Arial" panose="020B0604020202020204" pitchFamily="34" charset="0"/>
              </a:rPr>
              <a:t>MVC promotes modularity by separating concerns, allowing for easier maintenance and updates to specific parts of the application without affecting the whole system.</a:t>
            </a:r>
          </a:p>
          <a:p>
            <a:pPr marL="342900" indent="-342900" algn="l">
              <a:buFont typeface="Arial" panose="020B0604020202020204" pitchFamily="34" charset="0"/>
              <a:buChar char="•"/>
            </a:pPr>
            <a:r>
              <a:rPr lang="en-US" sz="2400" b="0" i="0" dirty="0">
                <a:solidFill>
                  <a:srgbClr val="000000"/>
                </a:solidFill>
                <a:effectLst/>
                <a:latin typeface="Arial" panose="020B0604020202020204" pitchFamily="34" charset="0"/>
              </a:rPr>
              <a:t> The separation of concerns facilitates code reusability, where models or controllers can be used across different views or even in entirely different projects.</a:t>
            </a:r>
          </a:p>
          <a:p>
            <a:pPr marL="342900" indent="-342900" algn="l">
              <a:buFont typeface="Arial" panose="020B0604020202020204" pitchFamily="34" charset="0"/>
              <a:buChar char="•"/>
            </a:pPr>
            <a:r>
              <a:rPr lang="en-US" sz="2400" b="0" i="0" dirty="0">
                <a:solidFill>
                  <a:srgbClr val="000000"/>
                </a:solidFill>
                <a:effectLst/>
                <a:latin typeface="Arial" panose="020B0604020202020204" pitchFamily="34" charset="0"/>
              </a:rPr>
              <a:t>it enables teams to work on different components simultaneously, enhancing productivity and allowing for faster development cycles.</a:t>
            </a:r>
          </a:p>
        </p:txBody>
      </p:sp>
    </p:spTree>
    <p:extLst>
      <p:ext uri="{BB962C8B-B14F-4D97-AF65-F5344CB8AC3E}">
        <p14:creationId xmlns:p14="http://schemas.microsoft.com/office/powerpoint/2010/main" val="268307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0C7B4-5DE4-624C-4DEA-FF0DE554E88F}"/>
              </a:ext>
            </a:extLst>
          </p:cNvPr>
          <p:cNvSpPr>
            <a:spLocks noGrp="1"/>
          </p:cNvSpPr>
          <p:nvPr>
            <p:ph type="ctrTitle"/>
          </p:nvPr>
        </p:nvSpPr>
        <p:spPr>
          <a:xfrm>
            <a:off x="1524000" y="535954"/>
            <a:ext cx="9144000" cy="646802"/>
          </a:xfrm>
        </p:spPr>
        <p:txBody>
          <a:bodyPr>
            <a:normAutofit fontScale="90000"/>
          </a:bodyPr>
          <a:lstStyle/>
          <a:p>
            <a:r>
              <a:rPr lang="en-GB" b="0" i="1" dirty="0">
                <a:solidFill>
                  <a:srgbClr val="000000"/>
                </a:solidFill>
                <a:effectLst/>
                <a:latin typeface="Arial" panose="020B0604020202020204" pitchFamily="34" charset="0"/>
              </a:rPr>
              <a:t>Consequences contd</a:t>
            </a:r>
            <a:endParaRPr lang="LID4096" b="1" dirty="0"/>
          </a:p>
        </p:txBody>
      </p:sp>
      <p:sp>
        <p:nvSpPr>
          <p:cNvPr id="3" name="Subtitle 2">
            <a:extLst>
              <a:ext uri="{FF2B5EF4-FFF2-40B4-BE49-F238E27FC236}">
                <a16:creationId xmlns:a16="http://schemas.microsoft.com/office/drawing/2014/main" id="{B2E095B8-C5E8-0E3A-4A15-DDD9E55EC7D0}"/>
              </a:ext>
            </a:extLst>
          </p:cNvPr>
          <p:cNvSpPr>
            <a:spLocks noGrp="1"/>
          </p:cNvSpPr>
          <p:nvPr>
            <p:ph type="subTitle" idx="1"/>
          </p:nvPr>
        </p:nvSpPr>
        <p:spPr>
          <a:xfrm>
            <a:off x="1523999" y="1547035"/>
            <a:ext cx="9566787" cy="4283494"/>
          </a:xfrm>
        </p:spPr>
        <p:txBody>
          <a:bodyPr>
            <a:normAutofit/>
          </a:bodyPr>
          <a:lstStyle/>
          <a:p>
            <a:pPr marL="342900" indent="-342900" algn="l">
              <a:buFont typeface="Arial" panose="020B0604020202020204" pitchFamily="34" charset="0"/>
              <a:buChar char="•"/>
            </a:pPr>
            <a:r>
              <a:rPr lang="en-US" sz="2400" b="0" i="0" dirty="0">
                <a:solidFill>
                  <a:srgbClr val="000000"/>
                </a:solidFill>
                <a:effectLst/>
                <a:latin typeface="Arial" panose="020B0604020202020204" pitchFamily="34" charset="0"/>
              </a:rPr>
              <a:t>While MVC promotes a clean separation of concerns, it can also introduce complexity, especially for smaller projects, where the overhead of implementing MVC might outweigh its benefits.</a:t>
            </a:r>
          </a:p>
          <a:p>
            <a:pPr marL="342900" indent="-342900" algn="l">
              <a:buFont typeface="Arial" panose="020B0604020202020204" pitchFamily="34" charset="0"/>
              <a:buChar char="•"/>
            </a:pPr>
            <a:r>
              <a:rPr lang="en-US" sz="2400" b="0" i="0" dirty="0">
                <a:solidFill>
                  <a:srgbClr val="000000"/>
                </a:solidFill>
                <a:effectLst/>
                <a:latin typeface="Arial" panose="020B0604020202020204" pitchFamily="34" charset="0"/>
              </a:rPr>
              <a:t> Improper implementation might lead to tight coupling between components, making the codebase more difficult to maintain and update.</a:t>
            </a:r>
          </a:p>
          <a:p>
            <a:pPr marL="342900" indent="-342900" algn="l">
              <a:buFont typeface="Arial" panose="020B0604020202020204" pitchFamily="34" charset="0"/>
              <a:buChar char="•"/>
            </a:pPr>
            <a:r>
              <a:rPr lang="en-US" sz="2400" b="0" i="0" dirty="0">
                <a:solidFill>
                  <a:srgbClr val="000000"/>
                </a:solidFill>
                <a:effectLst/>
                <a:latin typeface="Arial" panose="020B0604020202020204" pitchFamily="34" charset="0"/>
              </a:rPr>
              <a:t> In simpler applications, using MVC might introduce unnecessary complexity and overhead, making the codebase harder to manage.</a:t>
            </a:r>
          </a:p>
        </p:txBody>
      </p:sp>
    </p:spTree>
    <p:extLst>
      <p:ext uri="{BB962C8B-B14F-4D97-AF65-F5344CB8AC3E}">
        <p14:creationId xmlns:p14="http://schemas.microsoft.com/office/powerpoint/2010/main" val="25443676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Slide Background">
            <a:extLst>
              <a:ext uri="{FF2B5EF4-FFF2-40B4-BE49-F238E27FC236}">
                <a16:creationId xmlns:a16="http://schemas.microsoft.com/office/drawing/2014/main" id="{649C91A9-84E7-4BF0-9026-62F01380D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A494E748-C02E-CBA9-4B23-E648A52A2BD2}"/>
              </a:ext>
            </a:extLst>
          </p:cNvPr>
          <p:cNvSpPr>
            <a:spLocks noGrp="1"/>
          </p:cNvSpPr>
          <p:nvPr>
            <p:ph type="title"/>
          </p:nvPr>
        </p:nvSpPr>
        <p:spPr>
          <a:xfrm>
            <a:off x="761802" y="762001"/>
            <a:ext cx="4080362" cy="1708242"/>
          </a:xfrm>
        </p:spPr>
        <p:txBody>
          <a:bodyPr vert="horz" lIns="91440" tIns="45720" rIns="91440" bIns="45720" rtlCol="0" anchor="ctr">
            <a:normAutofit/>
          </a:bodyPr>
          <a:lstStyle/>
          <a:p>
            <a:r>
              <a:rPr lang="en-US" sz="3700" b="1" kern="1200">
                <a:solidFill>
                  <a:schemeClr val="tx1"/>
                </a:solidFill>
                <a:latin typeface="+mj-lt"/>
                <a:ea typeface="+mj-ea"/>
                <a:cs typeface="+mj-cs"/>
              </a:rPr>
              <a:t>Base Example Implementation</a:t>
            </a:r>
            <a:br>
              <a:rPr lang="en-US" sz="3700" b="1" kern="1200">
                <a:solidFill>
                  <a:schemeClr val="tx1"/>
                </a:solidFill>
                <a:latin typeface="+mj-lt"/>
                <a:ea typeface="+mj-ea"/>
                <a:cs typeface="+mj-cs"/>
              </a:rPr>
            </a:br>
            <a:endParaRPr lang="en-US" sz="3700" b="1" kern="1200">
              <a:solidFill>
                <a:schemeClr val="tx1"/>
              </a:solidFill>
              <a:latin typeface="+mj-lt"/>
              <a:ea typeface="+mj-ea"/>
              <a:cs typeface="+mj-cs"/>
            </a:endParaRPr>
          </a:p>
        </p:txBody>
      </p:sp>
      <p:sp>
        <p:nvSpPr>
          <p:cNvPr id="6" name="Content Placeholder 5">
            <a:extLst>
              <a:ext uri="{FF2B5EF4-FFF2-40B4-BE49-F238E27FC236}">
                <a16:creationId xmlns:a16="http://schemas.microsoft.com/office/drawing/2014/main" id="{B69DCF2C-912E-0E2D-E72C-1959BC40EB96}"/>
              </a:ext>
            </a:extLst>
          </p:cNvPr>
          <p:cNvSpPr>
            <a:spLocks noGrp="1"/>
          </p:cNvSpPr>
          <p:nvPr>
            <p:ph sz="half" idx="2"/>
          </p:nvPr>
        </p:nvSpPr>
        <p:spPr>
          <a:xfrm>
            <a:off x="761803" y="2470244"/>
            <a:ext cx="4080361" cy="3769834"/>
          </a:xfrm>
        </p:spPr>
        <p:txBody>
          <a:bodyPr vert="horz" lIns="91440" tIns="45720" rIns="91440" bIns="45720" rtlCol="0" anchor="ctr">
            <a:normAutofit/>
          </a:bodyPr>
          <a:lstStyle/>
          <a:p>
            <a:r>
              <a:rPr lang="en-US" sz="1700"/>
              <a:t>We are going to create a Student object acting as a model.</a:t>
            </a:r>
          </a:p>
          <a:p>
            <a:r>
              <a:rPr lang="en-US" sz="1700"/>
              <a:t>StudentView will be a view class which can print student details on console.</a:t>
            </a:r>
          </a:p>
          <a:p>
            <a:r>
              <a:rPr lang="en-US" sz="1700"/>
              <a:t> StudentController is the controller class responsible to store data in Student object and update view StudentView accordingly.</a:t>
            </a:r>
          </a:p>
          <a:p>
            <a:endParaRPr lang="en-US" sz="1700"/>
          </a:p>
          <a:p>
            <a:r>
              <a:rPr lang="en-US" sz="1700"/>
              <a:t>MVCPatternDemo, our demo class, will use StudentController to demonstrate use of MVC pattern.</a:t>
            </a:r>
          </a:p>
          <a:p>
            <a:endParaRPr lang="en-US" sz="1700"/>
          </a:p>
        </p:txBody>
      </p:sp>
      <p:sp>
        <p:nvSpPr>
          <p:cNvPr id="16" name="Rectangle 15">
            <a:extLst>
              <a:ext uri="{FF2B5EF4-FFF2-40B4-BE49-F238E27FC236}">
                <a16:creationId xmlns:a16="http://schemas.microsoft.com/office/drawing/2014/main" id="{9B47378D-AD27-45D0-8C1C-5B1098DCC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200" y="0"/>
            <a:ext cx="6781799" cy="6858000"/>
          </a:xfrm>
          <a:prstGeom prst="rect">
            <a:avLst/>
          </a:prstGeom>
          <a:solidFill>
            <a:srgbClr val="FFFFFF"/>
          </a:solidFill>
          <a:ln>
            <a:noFill/>
          </a:ln>
          <a:effectLst>
            <a:outerShdw blurRad="177800" dist="215900" dir="8520000" sx="94000" sy="94000" algn="t" rotWithShape="0">
              <a:srgbClr val="000000">
                <a:alpha val="1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diagram of a student&#10;&#10;Description automatically generated">
            <a:extLst>
              <a:ext uri="{FF2B5EF4-FFF2-40B4-BE49-F238E27FC236}">
                <a16:creationId xmlns:a16="http://schemas.microsoft.com/office/drawing/2014/main" id="{64031BD1-B676-50F0-95DF-74B6200469A7}"/>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6096000" y="1542028"/>
            <a:ext cx="5334197" cy="3773944"/>
          </a:xfrm>
          <a:prstGeom prst="rect">
            <a:avLst/>
          </a:prstGeom>
        </p:spPr>
      </p:pic>
      <p:pic>
        <p:nvPicPr>
          <p:cNvPr id="19" name="Audio 18">
            <a:hlinkClick r:id="" action="ppaction://media"/>
            <a:extLst>
              <a:ext uri="{FF2B5EF4-FFF2-40B4-BE49-F238E27FC236}">
                <a16:creationId xmlns:a16="http://schemas.microsoft.com/office/drawing/2014/main" id="{889DF06E-62F0-F57B-0D1F-976FD4DCF9F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10838567"/>
      </p:ext>
    </p:extLst>
  </p:cSld>
  <p:clrMapOvr>
    <a:masterClrMapping/>
  </p:clrMapOvr>
  <mc:AlternateContent xmlns:mc="http://schemas.openxmlformats.org/markup-compatibility/2006">
    <mc:Choice xmlns:p14="http://schemas.microsoft.com/office/powerpoint/2010/main" Requires="p14">
      <p:transition spd="slow" p14:dur="2000" advTm="20159"/>
    </mc:Choice>
    <mc:Fallback>
      <p:transition spd="slow" advTm="201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extLst>
    <p:ext uri="{3A86A75C-4F4B-4683-9AE1-C65F6400EC91}">
      <p14:laserTraceLst xmlns:p14="http://schemas.microsoft.com/office/powerpoint/2010/main">
        <p14:tracePtLst>
          <p14:tracePt t="4941" x="10498138" y="3563938"/>
          <p14:tracePt t="4947" x="10340975" y="3119438"/>
          <p14:tracePt t="4955" x="10017125" y="2481263"/>
          <p14:tracePt t="4961" x="9677400" y="1503363"/>
          <p14:tracePt t="4971" x="9545638" y="1162050"/>
          <p14:tracePt t="6503" x="9510713" y="139700"/>
          <p14:tracePt t="6510" x="9607550" y="219075"/>
          <p14:tracePt t="6519" x="9702800" y="288925"/>
          <p14:tracePt t="6532" x="9852025" y="366713"/>
          <p14:tracePt t="6547" x="9939338" y="419100"/>
          <p14:tracePt t="6560" x="9964738" y="446088"/>
          <p14:tracePt t="6573" x="9991725" y="454025"/>
          <p14:tracePt t="6587" x="10017125" y="481013"/>
          <p14:tracePt t="6599" x="10044113" y="488950"/>
          <p14:tracePt t="6612" x="10061575" y="506413"/>
          <p14:tracePt t="6626" x="10069513" y="506413"/>
          <p14:tracePt t="6642" x="10086975" y="523875"/>
          <p14:tracePt t="6655" x="10096500" y="541338"/>
          <p14:tracePt t="6668" x="10096500" y="550863"/>
          <p14:tracePt t="6681" x="10096500" y="558800"/>
          <p14:tracePt t="6682" x="10096500" y="568325"/>
          <p14:tracePt t="6692" x="10104438" y="576263"/>
          <p14:tracePt t="6706" x="10121900" y="750888"/>
          <p14:tracePt t="6719" x="10166350" y="1144588"/>
          <p14:tracePt t="6733" x="10183813" y="1476375"/>
          <p14:tracePt t="6748" x="10201275" y="1738313"/>
          <p14:tracePt t="6761" x="10201275" y="1852613"/>
          <p14:tracePt t="6774" x="10209213" y="1912938"/>
          <p14:tracePt t="6785" x="10209213" y="1930400"/>
          <p14:tracePt t="6799" x="10209213" y="1947863"/>
          <p14:tracePt t="6812" x="10209213" y="1957388"/>
          <p14:tracePt t="6839" x="10209213" y="1965325"/>
          <p14:tracePt t="6846" x="10218738" y="1965325"/>
          <p14:tracePt t="6860" x="10226675" y="1974850"/>
          <p14:tracePt t="6874" x="10236200" y="1974850"/>
          <p14:tracePt t="6882" x="10244138" y="1974850"/>
          <p14:tracePt t="6892" x="10253663" y="1974850"/>
          <p14:tracePt t="6910" x="10261600" y="1974850"/>
          <p14:tracePt t="6925" x="10271125" y="1974850"/>
          <p14:tracePt t="6935" x="10279063" y="1974850"/>
          <p14:tracePt t="6953" x="10288588" y="1974850"/>
          <p14:tracePt t="6960" x="10296525" y="1974850"/>
          <p14:tracePt t="7483" x="10279063" y="1992313"/>
          <p14:tracePt t="7490" x="10253663" y="2035175"/>
          <p14:tracePt t="7496" x="10209213" y="2070100"/>
          <p14:tracePt t="7504" x="10191750" y="2097088"/>
          <p14:tracePt t="7512" x="10166350" y="2122488"/>
          <p14:tracePt t="7527" x="10121900" y="2174875"/>
          <p14:tracePt t="7542" x="10086975" y="2201863"/>
          <p14:tracePt t="7552" x="10079038" y="2209800"/>
          <p14:tracePt t="7565" x="10052050" y="2236788"/>
          <p14:tracePt t="7579" x="10044113" y="2244725"/>
          <p14:tracePt t="7592" x="10026650" y="2262188"/>
          <p14:tracePt t="7605" x="10017125" y="2271713"/>
          <p14:tracePt t="7620" x="10009188" y="2289175"/>
          <p14:tracePt t="7633" x="9991725" y="2306638"/>
          <p14:tracePt t="7645" x="9982200" y="2314575"/>
          <p14:tracePt t="7658" x="9956800" y="2411413"/>
          <p14:tracePt t="7672" x="9921875" y="2506663"/>
          <p14:tracePt t="7685" x="9912350" y="2576513"/>
          <p14:tracePt t="7698" x="9904413" y="2603500"/>
          <p14:tracePt t="7712" x="9904413" y="2638425"/>
          <p14:tracePt t="7726" x="9886950" y="2673350"/>
          <p14:tracePt t="7738" x="9886950" y="2698750"/>
          <p14:tracePt t="7752" x="9886950" y="2840038"/>
          <p14:tracePt t="7765" x="9904413" y="2979738"/>
          <p14:tracePt t="7778" x="9921875" y="3084513"/>
          <p14:tracePt t="7792" x="9921875" y="3127375"/>
          <p14:tracePt t="7807" x="9921875" y="3154363"/>
          <p14:tracePt t="7818" x="9921875" y="3162300"/>
          <p14:tracePt t="7832" x="9921875" y="3171825"/>
          <p14:tracePt t="7845" x="9921875" y="3179763"/>
          <p14:tracePt t="7904" x="9929813" y="3179763"/>
          <p14:tracePt t="7911" x="9939338" y="3179763"/>
          <p14:tracePt t="7926" x="9956800" y="3179763"/>
          <p14:tracePt t="7934" x="9964738" y="3179763"/>
          <p14:tracePt t="7940" x="9982200" y="3179763"/>
          <p14:tracePt t="7947" x="9991725" y="3179763"/>
          <p14:tracePt t="7958" x="9999663" y="3179763"/>
          <p14:tracePt t="7971" x="10017125" y="3179763"/>
          <p14:tracePt t="7985" x="10034588" y="3179763"/>
          <p14:tracePt t="7998" x="10061575" y="3179763"/>
          <p14:tracePt t="8012" x="10113963" y="3197225"/>
          <p14:tracePt t="8027" x="10174288" y="3206750"/>
          <p14:tracePt t="8040" x="10226675" y="3224213"/>
          <p14:tracePt t="8051" x="10244138" y="3232150"/>
          <p14:tracePt t="8065" x="10288588" y="3249613"/>
          <p14:tracePt t="8078" x="10323513" y="3259138"/>
          <p14:tracePt t="8092" x="10348913" y="3276600"/>
          <p14:tracePt t="8105" x="10375900" y="3294063"/>
          <p14:tracePt t="8120" x="10445750" y="3328988"/>
          <p14:tracePt t="8133" x="10550525" y="3416300"/>
          <p14:tracePt t="8145" x="10593388" y="3451225"/>
          <p14:tracePt t="8158" x="10690225" y="3546475"/>
          <p14:tracePt t="8172" x="10733088" y="3598863"/>
          <p14:tracePt t="8185" x="10768013" y="3625850"/>
          <p14:tracePt t="8200" x="10802938" y="3668713"/>
          <p14:tracePt t="8213" x="10847388" y="3686175"/>
          <p14:tracePt t="8225" x="10872788" y="3695700"/>
          <p14:tracePt t="8226" x="10917238" y="3703638"/>
          <p14:tracePt t="8238" x="10934700" y="3703638"/>
          <p14:tracePt t="8252" x="10987088" y="3703638"/>
          <p14:tracePt t="8265" x="11012488" y="3703638"/>
          <p14:tracePt t="8278" x="11039475" y="3703638"/>
          <p14:tracePt t="8293" x="11109325" y="3686175"/>
          <p14:tracePt t="8306" x="11196638" y="3633788"/>
          <p14:tracePt t="8318" x="11256963" y="3616325"/>
          <p14:tracePt t="8331" x="11301413" y="3598863"/>
          <p14:tracePt t="8345" x="11344275" y="3581400"/>
          <p14:tracePt t="8358" x="11371263" y="3563938"/>
          <p14:tracePt t="8371" x="11423650" y="3556000"/>
          <p14:tracePt t="8385" x="11449050" y="3546475"/>
          <p14:tracePt t="8398" x="11466513" y="3546475"/>
          <p14:tracePt t="8411" x="11483975" y="3546475"/>
          <p14:tracePt t="8425" x="11493500" y="3546475"/>
          <p14:tracePt t="8427" x="11493500" y="3538538"/>
          <p14:tracePt t="8438" x="11501438" y="3529013"/>
          <p14:tracePt t="8453" x="11510963" y="3521075"/>
          <p14:tracePt t="8466" x="11528425" y="3486150"/>
          <p14:tracePt t="8479" x="11588750" y="3354388"/>
          <p14:tracePt t="8492" x="11606213" y="3311525"/>
          <p14:tracePt t="8505" x="11615738" y="3284538"/>
          <p14:tracePt t="8519" x="11615738" y="3276600"/>
          <p14:tracePt t="8555" x="11615738" y="3267075"/>
          <p14:tracePt t="8577" x="11615738" y="3259138"/>
          <p14:tracePt t="8590" x="11615738" y="3249613"/>
          <p14:tracePt t="8598" x="11615738" y="3232150"/>
          <p14:tracePt t="8604" x="11615738" y="3214688"/>
          <p14:tracePt t="8612" x="11615738" y="3189288"/>
          <p14:tracePt t="8627" x="11615738" y="3136900"/>
          <p14:tracePt t="8638" x="11615738" y="3127375"/>
          <p14:tracePt t="8653" x="11615738" y="3057525"/>
          <p14:tracePt t="8665" x="11615738" y="2997200"/>
          <p14:tracePt t="8678" x="11615738" y="2935288"/>
          <p14:tracePt t="8692" x="11615738" y="2882900"/>
          <p14:tracePt t="8705" x="11598275" y="2830513"/>
          <p14:tracePt t="8718" x="11588750" y="2805113"/>
          <p14:tracePt t="8734" x="11571288" y="2725738"/>
          <p14:tracePt t="8746" x="11563350" y="2708275"/>
          <p14:tracePt t="8758" x="11536363" y="2628900"/>
          <p14:tracePt t="8771" x="11528425" y="2593975"/>
          <p14:tracePt t="8786" x="11510963" y="2541588"/>
          <p14:tracePt t="8799" x="11501438" y="2516188"/>
          <p14:tracePt t="8812" x="11493500" y="2481263"/>
          <p14:tracePt t="8827" x="11493500" y="2471738"/>
          <p14:tracePt t="8839" x="11493500" y="2463800"/>
          <p14:tracePt t="8855" x="11483975" y="2463800"/>
          <p14:tracePt t="8864" x="11476038" y="2454275"/>
          <p14:tracePt t="8879" x="11449050" y="2428875"/>
          <p14:tracePt t="8893" x="11388725" y="2384425"/>
          <p14:tracePt t="8905" x="11326813" y="2324100"/>
          <p14:tracePt t="8919" x="11256963" y="2289175"/>
          <p14:tracePt t="8932" x="11231563" y="2279650"/>
          <p14:tracePt t="8933" x="11187113" y="2244725"/>
          <p14:tracePt t="8945" x="11152188" y="2227263"/>
          <p14:tracePt t="8957" x="11091863" y="2209800"/>
          <p14:tracePt t="8974" x="11056938" y="2201863"/>
          <p14:tracePt t="8984" x="11022013" y="2184400"/>
          <p14:tracePt t="8999" x="10995025" y="2166938"/>
          <p14:tracePt t="9013" x="10960100" y="2157413"/>
          <p14:tracePt t="9025" x="10952163" y="2149475"/>
          <p14:tracePt t="9039" x="10934700" y="2149475"/>
          <p14:tracePt t="9051" x="10925175" y="2149475"/>
          <p14:tracePt t="9065" x="10907713" y="2139950"/>
          <p14:tracePt t="9079" x="10890250" y="2139950"/>
          <p14:tracePt t="9092" x="10882313" y="2139950"/>
          <p14:tracePt t="9105" x="10872788" y="2139950"/>
          <p14:tracePt t="9118" x="10864850" y="2139950"/>
          <p14:tracePt t="9140" x="10855325" y="2132013"/>
          <p14:tracePt t="9147" x="10847388" y="2132013"/>
          <p14:tracePt t="9157" x="10837863" y="2132013"/>
          <p14:tracePt t="9172" x="10820400" y="2132013"/>
          <p14:tracePt t="9186" x="10812463" y="2132013"/>
          <p14:tracePt t="9199" x="10795000" y="2122488"/>
          <p14:tracePt t="9213" x="10768013" y="2122488"/>
          <p14:tracePt t="9224" x="10760075" y="2122488"/>
          <p14:tracePt t="9239" x="10725150" y="2122488"/>
          <p14:tracePt t="9252" x="10680700" y="2122488"/>
          <p14:tracePt t="9265" x="10655300" y="2122488"/>
          <p14:tracePt t="9278" x="10637838" y="2122488"/>
          <p14:tracePt t="9291" x="10610850" y="2122488"/>
          <p14:tracePt t="9305" x="10602913" y="2122488"/>
          <p14:tracePt t="9317" x="10593388" y="2122488"/>
          <p14:tracePt t="9332" x="10585450" y="2122488"/>
          <p14:tracePt t="9346" x="10567988" y="2122488"/>
          <p14:tracePt t="9359" x="10550525" y="2122488"/>
          <p14:tracePt t="12185" x="10480675" y="2132013"/>
          <p14:tracePt t="12191" x="10393363" y="2166938"/>
          <p14:tracePt t="12198" x="10313988" y="2184400"/>
          <p14:tracePt t="12206" x="10209213" y="2244725"/>
          <p14:tracePt t="12216" x="10131425" y="2289175"/>
          <p14:tracePt t="12230" x="9729788" y="2576513"/>
          <p14:tracePt t="12243" x="9440863" y="2805113"/>
          <p14:tracePt t="12255" x="9275763" y="2979738"/>
          <p14:tracePt t="12270" x="9004300" y="3381375"/>
          <p14:tracePt t="12284" x="8855075" y="3581400"/>
          <p14:tracePt t="12297" x="8767763" y="3703638"/>
          <p14:tracePt t="12310" x="8645525" y="3948113"/>
          <p14:tracePt t="12323" x="8585200" y="4114800"/>
          <p14:tracePt t="12336" x="8550275" y="4202113"/>
          <p14:tracePt t="12349" x="8540750" y="4229100"/>
          <p14:tracePt t="12362" x="8540750" y="4237038"/>
          <p14:tracePt t="12378" x="8540750" y="4264025"/>
          <p14:tracePt t="12542" x="8532813" y="4264025"/>
          <p14:tracePt t="12555" x="8523288" y="4264025"/>
          <p14:tracePt t="12562" x="8523288" y="4254500"/>
          <p14:tracePt t="12569" x="8523288" y="4246563"/>
          <p14:tracePt t="12583" x="8523288" y="4229100"/>
          <p14:tracePt t="12591" x="8523288" y="4219575"/>
          <p14:tracePt t="12605" x="8523288" y="4211638"/>
          <p14:tracePt t="12616" x="8523288" y="4194175"/>
          <p14:tracePt t="12629" x="8523288" y="4167188"/>
          <p14:tracePt t="12643" x="8523288" y="4159250"/>
          <p14:tracePt t="12657" x="8523288" y="4141788"/>
          <p14:tracePt t="12670" x="8523288" y="4124325"/>
          <p14:tracePt t="12706" x="8523288" y="4114800"/>
          <p14:tracePt t="12712" x="8523288" y="4105275"/>
          <p14:tracePt t="12719" x="8497888" y="4097338"/>
          <p14:tracePt t="12727" x="8480425" y="4087813"/>
          <p14:tracePt t="12735" x="8470900" y="4079875"/>
          <p14:tracePt t="12750" x="8418513" y="4035425"/>
          <p14:tracePt t="12764" x="8366125" y="4000500"/>
          <p14:tracePt t="12778" x="8288338" y="3983038"/>
          <p14:tracePt t="12790" x="8226425" y="3948113"/>
          <p14:tracePt t="12802" x="8113713" y="3930650"/>
          <p14:tracePt t="12815" x="8008938" y="3930650"/>
          <p14:tracePt t="12830" x="7904163" y="3940175"/>
          <p14:tracePt t="12843" x="7789863" y="3983038"/>
          <p14:tracePt t="12856" x="7685088" y="4017963"/>
          <p14:tracePt t="12870" x="7597775" y="4044950"/>
          <p14:tracePt t="12883" x="7572375" y="4070350"/>
          <p14:tracePt t="12895" x="7519988" y="4105275"/>
          <p14:tracePt t="12909" x="7467600" y="4149725"/>
          <p14:tracePt t="12922" x="7440613" y="4202113"/>
          <p14:tracePt t="12937" x="7405688" y="4264025"/>
          <p14:tracePt t="12949" x="7370763" y="4316413"/>
          <p14:tracePt t="12963" x="7362825" y="4359275"/>
          <p14:tracePt t="12976" x="7362825" y="4411663"/>
          <p14:tracePt t="12988" x="7362825" y="4438650"/>
          <p14:tracePt t="13002" x="7370763" y="4543425"/>
          <p14:tracePt t="13017" x="7405688" y="4691063"/>
          <p14:tracePt t="13029" x="7423150" y="4813300"/>
          <p14:tracePt t="13043" x="7450138" y="4927600"/>
          <p14:tracePt t="13056" x="7458075" y="5102225"/>
          <p14:tracePt t="13068" x="7458075" y="5172075"/>
          <p14:tracePt t="13082" x="7467600" y="5294313"/>
          <p14:tracePt t="13095" x="7475538" y="5364163"/>
          <p14:tracePt t="13110" x="7485063" y="5416550"/>
          <p14:tracePt t="13122" x="7527925" y="5468938"/>
          <p14:tracePt t="13136" x="7615238" y="5538788"/>
          <p14:tracePt t="13150" x="7720013" y="5583238"/>
          <p14:tracePt t="13162" x="7807325" y="5635625"/>
          <p14:tracePt t="13175" x="7842250" y="5653088"/>
          <p14:tracePt t="13188" x="7947025" y="5670550"/>
          <p14:tracePt t="13204" x="8174038" y="5653088"/>
          <p14:tracePt t="13217" x="8435975" y="5583238"/>
          <p14:tracePt t="13232" x="8680450" y="5495925"/>
          <p14:tracePt t="13243" x="8942388" y="5381625"/>
          <p14:tracePt t="13255" x="9153525" y="5311775"/>
          <p14:tracePt t="13268" x="9231313" y="5302250"/>
          <p14:tracePt t="13282" x="9405938" y="5284788"/>
          <p14:tracePt t="13297" x="9572625" y="5259388"/>
          <p14:tracePt t="13309" x="9677400" y="5241925"/>
          <p14:tracePt t="13323" x="9764713" y="5214938"/>
          <p14:tracePt t="13337" x="9790113" y="5214938"/>
          <p14:tracePt t="13348" x="9834563" y="5197475"/>
          <p14:tracePt t="13362" x="9842500" y="5189538"/>
          <p14:tracePt t="13363" x="9859963" y="5180013"/>
          <p14:tracePt t="13375" x="9877425" y="5172075"/>
          <p14:tracePt t="13390" x="9947275" y="5119688"/>
          <p14:tracePt t="13403" x="10044113" y="5022850"/>
          <p14:tracePt t="13416" x="10148888" y="4900613"/>
          <p14:tracePt t="13428" x="10244138" y="4735513"/>
          <p14:tracePt t="13442" x="10288588" y="4578350"/>
          <p14:tracePt t="13455" x="10306050" y="4411663"/>
          <p14:tracePt t="13468" x="10306050" y="4324350"/>
          <p14:tracePt t="13483" x="10306050" y="4167188"/>
          <p14:tracePt t="13496" x="10296525" y="4000500"/>
          <p14:tracePt t="13509" x="10253663" y="3887788"/>
          <p14:tracePt t="13521" x="10191750" y="3800475"/>
          <p14:tracePt t="13535" x="10104438" y="3703638"/>
          <p14:tracePt t="13548" x="9964738" y="3608388"/>
          <p14:tracePt t="13561" x="9894888" y="3573463"/>
          <p14:tracePt t="13577" x="9510713" y="3494088"/>
          <p14:tracePt t="13589" x="9405938" y="3494088"/>
          <p14:tracePt t="13602" x="9161463" y="3503613"/>
          <p14:tracePt t="13615" x="8864600" y="3546475"/>
          <p14:tracePt t="13628" x="8655050" y="3563938"/>
          <p14:tracePt t="13641" x="8453438" y="3598863"/>
          <p14:tracePt t="13656" x="8278813" y="3660775"/>
          <p14:tracePt t="13670" x="8174038" y="3695700"/>
          <p14:tracePt t="13683" x="8104188" y="3738563"/>
          <p14:tracePt t="13696" x="7999413" y="3800475"/>
          <p14:tracePt t="13708" x="7912100" y="3895725"/>
          <p14:tracePt t="13721" x="7851775" y="3983038"/>
          <p14:tracePt t="13735" x="7807325" y="4035425"/>
          <p14:tracePt t="13750" x="7789863" y="4070350"/>
          <p14:tracePt t="13763" x="7781925" y="4105275"/>
          <p14:tracePt t="13777" x="7764463" y="4124325"/>
          <p14:tracePt t="15642" x="7929563" y="3965575"/>
          <p14:tracePt t="15650" x="8148638" y="3783013"/>
          <p14:tracePt t="15655" x="8628063" y="3416300"/>
          <p14:tracePt t="15663" x="9012238" y="3154363"/>
          <p14:tracePt t="15673" x="9388475" y="2909888"/>
          <p14:tracePt t="15687" x="10253663" y="2498725"/>
          <p14:tracePt t="15700" x="10655300" y="2366963"/>
          <p14:tracePt t="15713" x="10855325" y="2341563"/>
          <p14:tracePt t="15728" x="10952163" y="2341563"/>
          <p14:tracePt t="15740" x="10969625" y="2341563"/>
          <p14:tracePt t="15754" x="10995025" y="2341563"/>
          <p14:tracePt t="15767" x="11012488" y="2341563"/>
          <p14:tracePt t="15780" x="11022013" y="2341563"/>
          <p14:tracePt t="15823" x="11029950" y="2332038"/>
          <p14:tracePt t="15828" x="11039475" y="2271713"/>
          <p14:tracePt t="15835" x="11039475" y="2244725"/>
          <p14:tracePt t="15842" x="11039475" y="2201863"/>
          <p14:tracePt t="15849" x="11039475" y="2174875"/>
          <p14:tracePt t="15860" x="11029950" y="2122488"/>
          <p14:tracePt t="15874" x="10987088" y="2052638"/>
          <p14:tracePt t="15887" x="10907713" y="1922463"/>
          <p14:tracePt t="15900" x="10760075" y="1773238"/>
          <p14:tracePt t="15914" x="10593388" y="1633538"/>
          <p14:tracePt t="15927" x="10366375" y="1493838"/>
          <p14:tracePt t="15940" x="10271125" y="1441450"/>
          <p14:tracePt t="15953" x="10121900" y="1381125"/>
          <p14:tracePt t="15967" x="10009188" y="1362075"/>
          <p14:tracePt t="15980" x="9912350" y="1344613"/>
          <p14:tracePt t="15994" x="9807575" y="1319213"/>
          <p14:tracePt t="16008" x="9729788" y="1301750"/>
          <p14:tracePt t="16020" x="9667875" y="1301750"/>
          <p14:tracePt t="16033" x="9650413" y="1301750"/>
          <p14:tracePt t="16047" x="9625013" y="1301750"/>
          <p14:tracePt t="16060" x="9607550" y="1301750"/>
          <p14:tracePt t="16073" x="9590088" y="1301750"/>
          <p14:tracePt t="16087" x="9580563" y="1301750"/>
          <p14:tracePt t="16215" x="9572625" y="1301750"/>
          <p14:tracePt t="16228" x="9563100" y="1301750"/>
          <p14:tracePt t="16235" x="9545638" y="1301750"/>
          <p14:tracePt t="16244" x="9528175" y="1301750"/>
          <p14:tracePt t="16249" x="9510713" y="1301750"/>
          <p14:tracePt t="16260" x="9493250" y="1301750"/>
          <p14:tracePt t="16273" x="9432925" y="1301750"/>
          <p14:tracePt t="16286" x="9353550" y="1309688"/>
          <p14:tracePt t="16300" x="9258300" y="1344613"/>
          <p14:tracePt t="16313" x="9134475" y="1362075"/>
          <p14:tracePt t="16326" x="9082088" y="1371600"/>
          <p14:tracePt t="16340" x="8977313" y="1381125"/>
          <p14:tracePt t="16353" x="8872538" y="1389063"/>
          <p14:tracePt t="16368" x="8777288" y="1406525"/>
          <p14:tracePt t="16380" x="8724900" y="1406525"/>
          <p14:tracePt t="16393" x="8689975" y="1406525"/>
          <p14:tracePt t="16406" x="8637588" y="1406525"/>
          <p14:tracePt t="16420" x="8610600" y="1406525"/>
          <p14:tracePt t="16433" x="8602663" y="1406525"/>
          <p14:tracePt t="16446" x="8558213" y="1406525"/>
          <p14:tracePt t="16462" x="8550275" y="1406525"/>
          <p14:tracePt t="16473" x="8532813" y="1406525"/>
          <p14:tracePt t="16488" x="8523288" y="1406525"/>
          <p14:tracePt t="16501" x="8497888" y="1406525"/>
          <p14:tracePt t="16514" x="8470900" y="1406525"/>
          <p14:tracePt t="16528" x="8428038" y="1406525"/>
          <p14:tracePt t="16540" x="8418513" y="1406525"/>
          <p14:tracePt t="16553" x="8393113" y="1406525"/>
          <p14:tracePt t="16566" x="8331200" y="1406525"/>
          <p14:tracePt t="16582" x="8261350" y="1423988"/>
          <p14:tracePt t="16595" x="8201025" y="1468438"/>
          <p14:tracePt t="16607" x="8096250" y="1573213"/>
          <p14:tracePt t="16620" x="7981950" y="1712913"/>
          <p14:tracePt t="16634" x="7912100" y="1817688"/>
          <p14:tracePt t="16646" x="7824788" y="2017713"/>
          <p14:tracePt t="16660" x="7781925" y="2279650"/>
          <p14:tracePt t="16674" x="7764463" y="2454275"/>
          <p14:tracePt t="16687" x="7764463" y="2655888"/>
          <p14:tracePt t="16701" x="7764463" y="2847975"/>
          <p14:tracePt t="16715" x="7764463" y="2927350"/>
          <p14:tracePt t="16727" x="7764463" y="2970213"/>
          <p14:tracePt t="16739" x="7764463" y="3005138"/>
          <p14:tracePt t="16755" x="7754938" y="3049588"/>
          <p14:tracePt t="16769" x="7747000" y="3119438"/>
          <p14:tracePt t="16780" x="7747000" y="3197225"/>
          <p14:tracePt t="16794" x="7747000" y="3267075"/>
          <p14:tracePt t="16807" x="7747000" y="3294063"/>
          <p14:tracePt t="16822" x="7747000" y="3319463"/>
          <p14:tracePt t="16834" x="7747000" y="3328988"/>
          <p14:tracePt t="16848" x="7747000" y="3336925"/>
          <p14:tracePt t="16860" x="7789863" y="3389313"/>
          <p14:tracePt t="16874" x="7904163" y="3441700"/>
          <p14:tracePt t="16887" x="8061325" y="3459163"/>
          <p14:tracePt t="16900" x="8174038" y="3459163"/>
          <p14:tracePt t="16914" x="8278813" y="3459163"/>
          <p14:tracePt t="16926" x="8348663" y="3459163"/>
          <p14:tracePt t="16943" x="8497888" y="3459163"/>
          <p14:tracePt t="16954" x="8550275" y="3451225"/>
          <p14:tracePt t="16967" x="8620125" y="3451225"/>
          <p14:tracePt t="16980" x="8655050" y="3451225"/>
          <p14:tracePt t="16994" x="8680450" y="3451225"/>
          <p14:tracePt t="17006" x="8707438" y="3451225"/>
          <p14:tracePt t="17019" x="8724900" y="3451225"/>
          <p14:tracePt t="17036" x="8794750" y="3451225"/>
          <p14:tracePt t="17048" x="8855075" y="3451225"/>
          <p14:tracePt t="17060" x="8951913" y="3433763"/>
          <p14:tracePt t="17073" x="9074150" y="3424238"/>
          <p14:tracePt t="17087" x="9144000" y="3406775"/>
          <p14:tracePt t="17099" x="9196388" y="3381375"/>
          <p14:tracePt t="17113" x="9231313" y="3371850"/>
          <p14:tracePt t="17113" x="9248775" y="3354388"/>
          <p14:tracePt t="17126" x="9283700" y="3328988"/>
          <p14:tracePt t="17140" x="9388475" y="3249613"/>
          <p14:tracePt t="17154" x="9502775" y="3127375"/>
          <p14:tracePt t="17167" x="9598025" y="2997200"/>
          <p14:tracePt t="17180" x="9702800" y="2847975"/>
          <p14:tracePt t="17192" x="9782175" y="2663825"/>
          <p14:tracePt t="17207" x="9817100" y="2498725"/>
          <p14:tracePt t="17221" x="9834563" y="2349500"/>
          <p14:tracePt t="17234" x="9877425" y="2209800"/>
          <p14:tracePt t="17247" x="9886950" y="2009775"/>
          <p14:tracePt t="17261" x="9894888" y="1800225"/>
          <p14:tracePt t="17275" x="9912350" y="1573213"/>
          <p14:tracePt t="17286" x="9912350" y="1398588"/>
          <p14:tracePt t="17299" x="9912350" y="1266825"/>
          <p14:tracePt t="17315" x="9912350" y="1204913"/>
          <p14:tracePt t="17327" x="9904413" y="1169988"/>
          <p14:tracePt t="17340" x="9877425" y="1135063"/>
          <p14:tracePt t="17353" x="9869488" y="1092200"/>
          <p14:tracePt t="17367" x="9869488" y="1082675"/>
          <p14:tracePt t="17379" x="9859963" y="1065213"/>
          <p14:tracePt t="17394" x="9842500" y="1057275"/>
          <p14:tracePt t="17407" x="9807575" y="1030288"/>
          <p14:tracePt t="17421" x="9782175" y="1022350"/>
          <p14:tracePt t="17421" x="9747250" y="1012825"/>
          <p14:tracePt t="17433" x="9685338" y="1004888"/>
          <p14:tracePt t="17447" x="9450388" y="1004888"/>
          <p14:tracePt t="17460" x="9170988" y="1030288"/>
          <p14:tracePt t="17472" x="8864600" y="1109663"/>
          <p14:tracePt t="17487" x="8575675" y="1187450"/>
          <p14:tracePt t="17501" x="8331200" y="1257300"/>
          <p14:tracePt t="17515" x="8226425" y="1309688"/>
          <p14:tracePt t="17527" x="8208963" y="1319213"/>
          <p14:tracePt t="17979" x="8174038" y="1344613"/>
          <p14:tracePt t="17986" x="8148638" y="1362075"/>
          <p14:tracePt t="17993" x="8104188" y="1389063"/>
          <p14:tracePt t="17999" x="8078788" y="1416050"/>
          <p14:tracePt t="18015" x="7999413" y="1485900"/>
          <p14:tracePt t="18026" x="7956550" y="1538288"/>
          <p14:tracePt t="18040" x="7894638" y="1616075"/>
          <p14:tracePt t="18052" x="7869238" y="1660525"/>
          <p14:tracePt t="18065" x="7851775" y="1695450"/>
          <p14:tracePt t="18080" x="7834313" y="1712913"/>
          <p14:tracePt t="18093" x="7824788" y="1720850"/>
          <p14:tracePt t="18108" x="7816850" y="1730375"/>
          <p14:tracePt t="18120" x="7816850" y="1738313"/>
          <p14:tracePt t="18133" x="7816850" y="1755775"/>
          <p14:tracePt t="18145" x="7799388" y="1773238"/>
          <p14:tracePt t="18159" x="7799388" y="1782763"/>
          <p14:tracePt t="18172" x="7789863" y="1800225"/>
          <p14:tracePt t="18186" x="7789863" y="1817688"/>
          <p14:tracePt t="18200" x="7789863" y="1825625"/>
          <p14:tracePt t="18251" x="7772400" y="1825625"/>
          <p14:tracePt t="18257" x="7764463" y="1835150"/>
          <p14:tracePt t="18264" x="7764463" y="1843088"/>
          <p14:tracePt t="18278" x="7754938" y="1852613"/>
          <p14:tracePt t="18285" x="7747000" y="1860550"/>
          <p14:tracePt t="18298" x="7747000" y="1870075"/>
          <p14:tracePt t="18314" x="7720013" y="1895475"/>
          <p14:tracePt t="18328" x="7702550" y="1905000"/>
          <p14:tracePt t="18340" x="7694613" y="1912938"/>
          <p14:tracePt t="18352" x="7685088" y="1912938"/>
          <p14:tracePt t="18365" x="7677150" y="1912938"/>
          <p14:tracePt t="18378" x="7667625" y="1930400"/>
          <p14:tracePt t="18392" x="7659688" y="1939925"/>
          <p14:tracePt t="18407" x="7597775" y="1965325"/>
          <p14:tracePt t="18420" x="7580313" y="1974850"/>
          <p14:tracePt t="18434" x="7510463" y="1982788"/>
          <p14:tracePt t="18447" x="7405688" y="1992313"/>
          <p14:tracePt t="18458" x="7318375" y="1992313"/>
          <p14:tracePt t="18472" x="7038975" y="1992313"/>
          <p14:tracePt t="18486" x="6689725" y="1992313"/>
          <p14:tracePt t="18500" x="6122988" y="1992313"/>
          <p14:tracePt t="18514" x="5938838" y="1992313"/>
          <p14:tracePt t="18515" x="5799138" y="1992313"/>
          <p14:tracePt t="18527" x="5632450" y="2000250"/>
          <p14:tracePt t="18539" x="5432425" y="2027238"/>
          <p14:tracePt t="18552" x="5292725" y="2062163"/>
          <p14:tracePt t="18565" x="5213350" y="2070100"/>
          <p14:tracePt t="18579" x="5170488" y="2079625"/>
          <p14:tracePt t="18593" x="5160963" y="2087563"/>
          <p14:tracePt t="18606" x="5135563" y="2097088"/>
          <p14:tracePt t="18620" x="5091113" y="2166938"/>
          <p14:tracePt t="18633" x="5030788" y="2324100"/>
          <p14:tracePt t="18645" x="5003800" y="2481263"/>
          <p14:tracePt t="18658" x="5021263" y="2673350"/>
          <p14:tracePt t="18672" x="5108575" y="2944813"/>
          <p14:tracePt t="18686" x="5213350" y="3119438"/>
          <p14:tracePt t="18701" x="5440363" y="3416300"/>
          <p14:tracePt t="18713" x="5502275" y="3494088"/>
          <p14:tracePt t="18727" x="5597525" y="3625850"/>
          <p14:tracePt t="18738" x="5607050" y="3643313"/>
          <p14:tracePt t="18994" x="5789613" y="3441700"/>
          <p14:tracePt t="19000" x="6367463" y="2646363"/>
          <p14:tracePt t="19007" x="6437313" y="2533650"/>
          <p14:tracePt t="19014" x="6654800" y="2236788"/>
          <p14:tracePt t="19026" x="7188200" y="1441450"/>
          <p14:tracePt t="19039" x="7362825" y="1231900"/>
          <p14:tracePt t="19051" x="7685088" y="681038"/>
          <p14:tracePt t="19065" x="7772400" y="533400"/>
          <p14:tracePt t="19078" x="7851775" y="446088"/>
          <p14:tracePt t="19093" x="7886700" y="393700"/>
          <p14:tracePt t="19105" x="7912100" y="366713"/>
          <p14:tracePt t="19120" x="7939088" y="341313"/>
          <p14:tracePt t="19131" x="7947025" y="314325"/>
          <p14:tracePt t="19145" x="7956550" y="306388"/>
          <p14:tracePt t="19158" x="7964488" y="288925"/>
          <p14:tracePt t="19173" x="7974013" y="279400"/>
          <p14:tracePt t="19185" x="7981950" y="271463"/>
          <p14:tracePt t="19201" x="7999413" y="244475"/>
          <p14:tracePt t="19213" x="8008938" y="244475"/>
          <p14:tracePt t="19225" x="8034338" y="192088"/>
          <p14:tracePt t="19238" x="8104188" y="87313"/>
        </p14:tracePtLst>
      </p14:laserTraceLst>
    </p:ext>
  </p:extLs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1144</TotalTime>
  <Words>864</Words>
  <Application>Microsoft Office PowerPoint</Application>
  <PresentationFormat>Widescreen</PresentationFormat>
  <Paragraphs>74</Paragraphs>
  <Slides>11</Slides>
  <Notes>8</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Söhne</vt:lpstr>
      <vt:lpstr>Office Theme</vt:lpstr>
      <vt:lpstr>Architectural Design Pattern: Model-View-Controller</vt:lpstr>
      <vt:lpstr>Intent</vt:lpstr>
      <vt:lpstr>Applicability</vt:lpstr>
      <vt:lpstr>Applicability contd</vt:lpstr>
      <vt:lpstr>Structure Diagram</vt:lpstr>
      <vt:lpstr>Participants</vt:lpstr>
      <vt:lpstr>Consequences</vt:lpstr>
      <vt:lpstr>Consequences contd</vt:lpstr>
      <vt:lpstr>Base Example Implementation </vt:lpstr>
      <vt:lpstr>RealWorld2 Example Implementation </vt:lpstr>
      <vt:lpstr>RealWorld5 Example Implementation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Architectural Design Pattern: Model-View-Controller</dc:title>
  <dc:creator>Muhammad talah khan</dc:creator>
  <cp:lastModifiedBy>Muhammad talah khan</cp:lastModifiedBy>
  <cp:revision>31</cp:revision>
  <dcterms:created xsi:type="dcterms:W3CDTF">2023-12-19T16:51:20Z</dcterms:created>
  <dcterms:modified xsi:type="dcterms:W3CDTF">2023-12-21T16:08:42Z</dcterms:modified>
</cp:coreProperties>
</file>

<file path=docProps/thumbnail.jpeg>
</file>